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2" r:id="rId6"/>
    <p:sldId id="263" r:id="rId7"/>
    <p:sldId id="264" r:id="rId8"/>
    <p:sldId id="265" r:id="rId9"/>
    <p:sldId id="266"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CB7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النمط الفاتح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10A1B5D5-9B99-4C35-A422-299274C87663}" styleName="نمط متوسط 1 - تميي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100" d="100"/>
          <a:sy n="100" d="100"/>
        </p:scale>
        <p:origin x="-5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pPr/>
              <a:t>28/04/42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pPr/>
              <a:t>28/04/42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pPr/>
              <a:t>28/04/42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pPr/>
              <a:t>28/04/42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ar-SA" smtClean="0"/>
              <a:t>انقر لتحرير نمط العنوان الرئيسي</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pPr/>
              <a:t>28/04/42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1B8ABB09-4A1D-463E-8065-109CC2B7EFAA}" type="datetimeFigureOut">
              <a:rPr lang="ar-SA" smtClean="0"/>
              <a:pPr/>
              <a:t>28/04/42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ar-SA" smtClean="0"/>
              <a:t>انقر لتحرير أنماط النص الرئيسي</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ar-SA" smtClean="0"/>
              <a:t>انقر لتحرير أنماط النص الرئيسي</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pPr/>
              <a:t>28/04/42</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1B8ABB09-4A1D-463E-8065-109CC2B7EFAA}" type="datetimeFigureOut">
              <a:rPr lang="ar-SA" smtClean="0"/>
              <a:pPr/>
              <a:t>28/04/42</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pPr/>
              <a:t>28/04/42</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ar-SA" smtClean="0"/>
              <a:t>انقر لتحرير نمط العنوان الرئيسي</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pPr/>
              <a:t>28/04/42</a:t>
            </a:fld>
            <a:endParaRPr lang="ar-SA"/>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ar-SA"/>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ar-SA" smtClean="0"/>
              <a:t>انقر فوق الأيقونة لإضافة صورة</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pPr/>
              <a:t>28/04/42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1B8ABB09-4A1D-463E-8065-109CC2B7EFAA}" type="datetimeFigureOut">
              <a:rPr lang="ar-SA" smtClean="0"/>
              <a:pPr/>
              <a:t>28/04/42</a:t>
            </a:fld>
            <a:endParaRPr lang="ar-SA"/>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ar-SA"/>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1"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r" defTabSz="914400" rtl="1"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عنوان 11"/>
          <p:cNvSpPr>
            <a:spLocks noGrp="1"/>
          </p:cNvSpPr>
          <p:nvPr>
            <p:ph type="title"/>
          </p:nvPr>
        </p:nvSpPr>
        <p:spPr>
          <a:xfrm>
            <a:off x="500034" y="214290"/>
            <a:ext cx="7960398" cy="4654870"/>
          </a:xfrm>
          <a:solidFill>
            <a:srgbClr val="00B0F0"/>
          </a:solidFill>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r>
              <a:rPr lang="ar-SA" sz="4000" dirty="0" smtClean="0">
                <a:solidFill>
                  <a:srgbClr val="FF0000"/>
                </a:solidFill>
                <a:cs typeface="PT Bold Dusky" pitchFamily="2" charset="-78"/>
              </a:rPr>
              <a:t/>
            </a:r>
            <a:br>
              <a:rPr lang="ar-SA" sz="4000" dirty="0" smtClean="0">
                <a:solidFill>
                  <a:srgbClr val="FF0000"/>
                </a:solidFill>
                <a:cs typeface="PT Bold Dusky" pitchFamily="2" charset="-78"/>
              </a:rPr>
            </a:br>
            <a:r>
              <a:rPr lang="ar-SA" sz="4000" dirty="0">
                <a:solidFill>
                  <a:srgbClr val="FF0000"/>
                </a:solidFill>
                <a:cs typeface="PT Bold Dusky" pitchFamily="2" charset="-78"/>
              </a:rPr>
              <a:t/>
            </a:r>
            <a:br>
              <a:rPr lang="ar-SA" sz="4000" dirty="0">
                <a:solidFill>
                  <a:srgbClr val="FF0000"/>
                </a:solidFill>
                <a:cs typeface="PT Bold Dusky" pitchFamily="2" charset="-78"/>
              </a:rPr>
            </a:br>
            <a:r>
              <a:rPr lang="ar-SA" sz="4000" dirty="0" smtClean="0">
                <a:solidFill>
                  <a:schemeClr val="tx1">
                    <a:lumMod val="75000"/>
                    <a:lumOff val="25000"/>
                  </a:schemeClr>
                </a:solidFill>
                <a:cs typeface="PT Bold Dusky" pitchFamily="2" charset="-78"/>
              </a:rPr>
              <a:t>محاضرات </a:t>
            </a:r>
            <a:r>
              <a:rPr lang="en-US" sz="4000" dirty="0">
                <a:solidFill>
                  <a:schemeClr val="tx1">
                    <a:lumMod val="75000"/>
                    <a:lumOff val="25000"/>
                  </a:schemeClr>
                </a:solidFill>
                <a:cs typeface="PT Bold Dusky" pitchFamily="2" charset="-78"/>
              </a:rPr>
              <a:t/>
            </a:r>
            <a:br>
              <a:rPr lang="en-US" sz="4000" dirty="0">
                <a:solidFill>
                  <a:schemeClr val="tx1">
                    <a:lumMod val="75000"/>
                    <a:lumOff val="25000"/>
                  </a:schemeClr>
                </a:solidFill>
                <a:cs typeface="PT Bold Dusky" pitchFamily="2" charset="-78"/>
              </a:rPr>
            </a:br>
            <a:r>
              <a:rPr lang="ar-IQ" sz="4000" dirty="0">
                <a:solidFill>
                  <a:schemeClr val="tx1">
                    <a:lumMod val="75000"/>
                    <a:lumOff val="25000"/>
                  </a:schemeClr>
                </a:solidFill>
                <a:cs typeface="PT Bold Dusky" pitchFamily="2" charset="-78"/>
              </a:rPr>
              <a:t>حضارات العالم القديم </a:t>
            </a:r>
            <a:r>
              <a:rPr lang="en-US" sz="4000" dirty="0">
                <a:solidFill>
                  <a:schemeClr val="tx1">
                    <a:lumMod val="75000"/>
                    <a:lumOff val="25000"/>
                  </a:schemeClr>
                </a:solidFill>
                <a:cs typeface="PT Bold Dusky" pitchFamily="2" charset="-78"/>
              </a:rPr>
              <a:t/>
            </a:r>
            <a:br>
              <a:rPr lang="en-US" sz="4000" dirty="0">
                <a:solidFill>
                  <a:schemeClr val="tx1">
                    <a:lumMod val="75000"/>
                    <a:lumOff val="25000"/>
                  </a:schemeClr>
                </a:solidFill>
                <a:cs typeface="PT Bold Dusky" pitchFamily="2" charset="-78"/>
              </a:rPr>
            </a:br>
            <a:r>
              <a:rPr lang="ar-SA" sz="4000" dirty="0">
                <a:solidFill>
                  <a:schemeClr val="tx1">
                    <a:lumMod val="75000"/>
                    <a:lumOff val="25000"/>
                  </a:schemeClr>
                </a:solidFill>
                <a:cs typeface="PT Bold Dusky" pitchFamily="2" charset="-78"/>
              </a:rPr>
              <a:t> </a:t>
            </a:r>
            <a:r>
              <a:rPr lang="en-US" sz="4000" dirty="0">
                <a:solidFill>
                  <a:schemeClr val="tx1">
                    <a:lumMod val="75000"/>
                    <a:lumOff val="25000"/>
                  </a:schemeClr>
                </a:solidFill>
                <a:cs typeface="PT Bold Dusky" pitchFamily="2" charset="-78"/>
              </a:rPr>
              <a:t/>
            </a:r>
            <a:br>
              <a:rPr lang="en-US" sz="4000" dirty="0">
                <a:solidFill>
                  <a:schemeClr val="tx1">
                    <a:lumMod val="75000"/>
                    <a:lumOff val="25000"/>
                  </a:schemeClr>
                </a:solidFill>
                <a:cs typeface="PT Bold Dusky" pitchFamily="2" charset="-78"/>
              </a:rPr>
            </a:br>
            <a:r>
              <a:rPr lang="ar-SA" sz="4000" dirty="0">
                <a:solidFill>
                  <a:schemeClr val="tx1">
                    <a:lumMod val="75000"/>
                    <a:lumOff val="25000"/>
                  </a:schemeClr>
                </a:solidFill>
                <a:cs typeface="PT Bold Dusky" pitchFamily="2" charset="-78"/>
              </a:rPr>
              <a:t>مدرس المادة </a:t>
            </a:r>
            <a:r>
              <a:rPr lang="ar-IQ" sz="4000" dirty="0">
                <a:solidFill>
                  <a:schemeClr val="tx1">
                    <a:lumMod val="75000"/>
                    <a:lumOff val="25000"/>
                  </a:schemeClr>
                </a:solidFill>
                <a:cs typeface="PT Bold Dusky" pitchFamily="2" charset="-78"/>
              </a:rPr>
              <a:t/>
            </a:r>
            <a:br>
              <a:rPr lang="ar-IQ" sz="4000" dirty="0">
                <a:solidFill>
                  <a:schemeClr val="tx1">
                    <a:lumMod val="75000"/>
                    <a:lumOff val="25000"/>
                  </a:schemeClr>
                </a:solidFill>
                <a:cs typeface="PT Bold Dusky" pitchFamily="2" charset="-78"/>
              </a:rPr>
            </a:br>
            <a:r>
              <a:rPr lang="ar-SA" sz="4000" dirty="0">
                <a:solidFill>
                  <a:schemeClr val="tx1">
                    <a:lumMod val="75000"/>
                    <a:lumOff val="25000"/>
                  </a:schemeClr>
                </a:solidFill>
                <a:cs typeface="PT Bold Dusky" pitchFamily="2" charset="-78"/>
              </a:rPr>
              <a:t> </a:t>
            </a:r>
            <a:r>
              <a:rPr lang="ar-IQ" sz="4000" dirty="0">
                <a:solidFill>
                  <a:schemeClr val="tx1">
                    <a:lumMod val="75000"/>
                    <a:lumOff val="25000"/>
                  </a:schemeClr>
                </a:solidFill>
                <a:cs typeface="PT Bold Dusky" pitchFamily="2" charset="-78"/>
              </a:rPr>
              <a:t>د. ذكرى عواد ياسر </a:t>
            </a:r>
            <a:r>
              <a:rPr lang="ar-IQ" dirty="0" smtClean="0">
                <a:solidFill>
                  <a:schemeClr val="tx1">
                    <a:lumMod val="75000"/>
                    <a:lumOff val="25000"/>
                  </a:schemeClr>
                </a:solidFill>
              </a:rPr>
              <a:t> </a:t>
            </a:r>
            <a:r>
              <a:rPr lang="en-US" dirty="0" smtClean="0">
                <a:solidFill>
                  <a:schemeClr val="tx1">
                    <a:lumMod val="75000"/>
                    <a:lumOff val="25000"/>
                  </a:schemeClr>
                </a:solidFill>
              </a:rPr>
              <a:t/>
            </a:r>
            <a:br>
              <a:rPr lang="en-US" dirty="0" smtClean="0">
                <a:solidFill>
                  <a:schemeClr val="tx1">
                    <a:lumMod val="75000"/>
                    <a:lumOff val="25000"/>
                  </a:schemeClr>
                </a:solidFill>
              </a:rPr>
            </a:br>
            <a:r>
              <a:rPr lang="en-US" sz="5400" dirty="0" smtClean="0">
                <a:solidFill>
                  <a:schemeClr val="tx1">
                    <a:lumMod val="75000"/>
                    <a:lumOff val="25000"/>
                  </a:schemeClr>
                </a:solidFill>
                <a:cs typeface="PT Bold Dusky" pitchFamily="2" charset="-78"/>
              </a:rPr>
              <a:t/>
            </a:r>
            <a:br>
              <a:rPr lang="en-US" sz="5400" dirty="0" smtClean="0">
                <a:solidFill>
                  <a:schemeClr val="tx1">
                    <a:lumMod val="75000"/>
                    <a:lumOff val="25000"/>
                  </a:schemeClr>
                </a:solidFill>
                <a:cs typeface="PT Bold Dusky" pitchFamily="2" charset="-78"/>
              </a:rPr>
            </a:br>
            <a:endParaRPr lang="ar-SA" dirty="0">
              <a:solidFill>
                <a:schemeClr val="tx1">
                  <a:lumMod val="75000"/>
                  <a:lumOff val="25000"/>
                </a:schemeClr>
              </a:solidFill>
              <a:cs typeface="PT Bold Dusky"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32656"/>
            <a:ext cx="7239000" cy="1440160"/>
          </a:xfrm>
        </p:spPr>
        <p:style>
          <a:lnRef idx="1">
            <a:schemeClr val="accent5"/>
          </a:lnRef>
          <a:fillRef idx="1002">
            <a:schemeClr val="lt1"/>
          </a:fillRef>
          <a:effectRef idx="2">
            <a:schemeClr val="accent5"/>
          </a:effectRef>
          <a:fontRef idx="minor">
            <a:schemeClr val="lt1"/>
          </a:fontRef>
        </p:style>
        <p:txBody>
          <a:bodyPr>
            <a:noAutofit/>
          </a:bodyPr>
          <a:lstStyle/>
          <a:p>
            <a:pPr algn="ctr"/>
            <a:r>
              <a:rPr lang="ar-IQ" sz="3200" b="0" dirty="0" smtClean="0">
                <a:solidFill>
                  <a:schemeClr val="tx2">
                    <a:lumMod val="60000"/>
                    <a:lumOff val="40000"/>
                  </a:schemeClr>
                </a:solidFill>
                <a:latin typeface="Andalus" pitchFamily="18" charset="-78"/>
                <a:cs typeface="Andalus" pitchFamily="18" charset="-78"/>
              </a:rPr>
              <a:t>المحاضرة الأولى </a:t>
            </a:r>
            <a:r>
              <a:rPr lang="en-US" sz="3200" b="0" dirty="0" smtClean="0">
                <a:solidFill>
                  <a:schemeClr val="tx2">
                    <a:lumMod val="60000"/>
                    <a:lumOff val="40000"/>
                  </a:schemeClr>
                </a:solidFill>
                <a:latin typeface="Andalus" pitchFamily="18" charset="-78"/>
                <a:cs typeface="Andalus" pitchFamily="18" charset="-78"/>
              </a:rPr>
              <a:t/>
            </a:r>
            <a:br>
              <a:rPr lang="en-US" sz="3200" b="0" dirty="0" smtClean="0">
                <a:solidFill>
                  <a:schemeClr val="tx2">
                    <a:lumMod val="60000"/>
                    <a:lumOff val="40000"/>
                  </a:schemeClr>
                </a:solidFill>
                <a:latin typeface="Andalus" pitchFamily="18" charset="-78"/>
                <a:cs typeface="Andalus" pitchFamily="18" charset="-78"/>
              </a:rPr>
            </a:br>
            <a:r>
              <a:rPr lang="ar-IQ" sz="3200" dirty="0" smtClean="0">
                <a:solidFill>
                  <a:schemeClr val="tx1">
                    <a:lumMod val="85000"/>
                    <a:lumOff val="15000"/>
                  </a:schemeClr>
                </a:solidFill>
                <a:latin typeface="Microsoft Uighur" pitchFamily="2" charset="-78"/>
                <a:cs typeface="Microsoft Uighur" pitchFamily="2" charset="-78"/>
              </a:rPr>
              <a:t>(</a:t>
            </a:r>
            <a:r>
              <a:rPr lang="ar-SA" sz="3200" dirty="0" smtClean="0">
                <a:solidFill>
                  <a:schemeClr val="tx1">
                    <a:lumMod val="85000"/>
                    <a:lumOff val="15000"/>
                  </a:schemeClr>
                </a:solidFill>
                <a:latin typeface="Microsoft Uighur" pitchFamily="2" charset="-78"/>
                <a:cs typeface="Microsoft Uighur" pitchFamily="2" charset="-78"/>
              </a:rPr>
              <a:t>مفردات المنهج والمصادر </a:t>
            </a:r>
            <a:r>
              <a:rPr lang="ar-IQ" sz="3200" dirty="0" smtClean="0">
                <a:solidFill>
                  <a:schemeClr val="tx1">
                    <a:lumMod val="85000"/>
                    <a:lumOff val="15000"/>
                  </a:schemeClr>
                </a:solidFill>
                <a:latin typeface="Microsoft Uighur" pitchFamily="2" charset="-78"/>
                <a:cs typeface="Microsoft Uighur" pitchFamily="2" charset="-78"/>
              </a:rPr>
              <a:t>)</a:t>
            </a:r>
            <a:r>
              <a:rPr lang="en-US" sz="3200" b="0" dirty="0" smtClean="0">
                <a:solidFill>
                  <a:schemeClr val="tx2">
                    <a:lumMod val="60000"/>
                    <a:lumOff val="40000"/>
                  </a:schemeClr>
                </a:solidFill>
                <a:latin typeface="Andalus" pitchFamily="18" charset="-78"/>
                <a:cs typeface="Andalus" pitchFamily="18" charset="-78"/>
              </a:rPr>
              <a:t/>
            </a:r>
            <a:br>
              <a:rPr lang="en-US" sz="3200" b="0" dirty="0" smtClean="0">
                <a:solidFill>
                  <a:schemeClr val="tx2">
                    <a:lumMod val="60000"/>
                    <a:lumOff val="40000"/>
                  </a:schemeClr>
                </a:solidFill>
                <a:latin typeface="Andalus" pitchFamily="18" charset="-78"/>
                <a:cs typeface="Andalus" pitchFamily="18" charset="-78"/>
              </a:rPr>
            </a:br>
            <a:endParaRPr lang="ar-SA" sz="3200" b="0" dirty="0">
              <a:solidFill>
                <a:schemeClr val="tx2">
                  <a:lumMod val="60000"/>
                  <a:lumOff val="40000"/>
                </a:schemeClr>
              </a:solidFill>
              <a:latin typeface="Andalus" pitchFamily="18" charset="-78"/>
              <a:cs typeface="Andalus" pitchFamily="18" charset="-78"/>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637446591"/>
              </p:ext>
            </p:extLst>
          </p:nvPr>
        </p:nvGraphicFramePr>
        <p:xfrm>
          <a:off x="571956" y="1906097"/>
          <a:ext cx="6931660" cy="4221480"/>
        </p:xfrm>
        <a:graphic>
          <a:graphicData uri="http://schemas.openxmlformats.org/drawingml/2006/table">
            <a:tbl>
              <a:tblPr rtl="1" firstRow="1" firstCol="1" bandRow="1">
                <a:tableStyleId>{5C22544A-7EE6-4342-B048-85BDC9FD1C3A}</a:tableStyleId>
              </a:tblPr>
              <a:tblGrid>
                <a:gridCol w="723502"/>
                <a:gridCol w="6208158"/>
              </a:tblGrid>
              <a:tr h="282705">
                <a:tc>
                  <a:txBody>
                    <a:bodyPr/>
                    <a:lstStyle/>
                    <a:p>
                      <a:pPr algn="just" rtl="1">
                        <a:spcAft>
                          <a:spcPts val="0"/>
                        </a:spcAft>
                      </a:pPr>
                      <a:r>
                        <a:rPr lang="ar-SA" sz="1400" dirty="0">
                          <a:effectLst/>
                        </a:rPr>
                        <a:t>الاسبوع </a:t>
                      </a:r>
                      <a:endParaRPr lang="en-US" sz="1100" dirty="0">
                        <a:effectLst/>
                        <a:latin typeface="Calibri"/>
                        <a:ea typeface="Calibri"/>
                        <a:cs typeface="Arial"/>
                      </a:endParaRPr>
                    </a:p>
                  </a:txBody>
                  <a:tcPr marL="68580" marR="68580" marT="0" marB="0"/>
                </a:tc>
                <a:tc>
                  <a:txBody>
                    <a:bodyPr/>
                    <a:lstStyle/>
                    <a:p>
                      <a:pPr algn="just" rtl="1">
                        <a:spcAft>
                          <a:spcPts val="0"/>
                        </a:spcAft>
                      </a:pPr>
                      <a:r>
                        <a:rPr lang="ar-SA" sz="1400" dirty="0">
                          <a:effectLst/>
                        </a:rPr>
                        <a:t>الموضوع </a:t>
                      </a:r>
                      <a:endParaRPr lang="ar-SA" sz="1400" dirty="0" smtClean="0">
                        <a:effectLst/>
                      </a:endParaRPr>
                    </a:p>
                    <a:p>
                      <a:pPr algn="just" rtl="1">
                        <a:spcAft>
                          <a:spcPts val="0"/>
                        </a:spcAft>
                      </a:pPr>
                      <a:endParaRPr lang="en-US" sz="1100" dirty="0">
                        <a:effectLst/>
                        <a:latin typeface="Calibri"/>
                        <a:ea typeface="Calibri"/>
                        <a:cs typeface="Arial"/>
                      </a:endParaRPr>
                    </a:p>
                  </a:txBody>
                  <a:tcPr marL="68580" marR="68580" marT="0" marB="0"/>
                </a:tc>
              </a:tr>
              <a:tr h="149345">
                <a:tc>
                  <a:txBody>
                    <a:bodyPr/>
                    <a:lstStyle/>
                    <a:p>
                      <a:pPr algn="just" rtl="1">
                        <a:spcAft>
                          <a:spcPts val="0"/>
                        </a:spcAft>
                      </a:pPr>
                      <a:r>
                        <a:rPr lang="ar-SA" sz="1400">
                          <a:effectLst/>
                        </a:rPr>
                        <a:t>ثلاثة اسابيع </a:t>
                      </a:r>
                      <a:endParaRPr lang="en-US" sz="1100">
                        <a:effectLst/>
                        <a:latin typeface="Calibri"/>
                        <a:ea typeface="Calibri"/>
                        <a:cs typeface="Arial"/>
                      </a:endParaRPr>
                    </a:p>
                  </a:txBody>
                  <a:tcPr marL="68580" marR="68580" marT="0" marB="0"/>
                </a:tc>
                <a:tc>
                  <a:txBody>
                    <a:bodyPr/>
                    <a:lstStyle/>
                    <a:p>
                      <a:pPr algn="just" rtl="1">
                        <a:spcAft>
                          <a:spcPts val="0"/>
                        </a:spcAft>
                      </a:pPr>
                      <a:r>
                        <a:rPr lang="ar-SA" sz="1400" dirty="0">
                          <a:effectLst/>
                        </a:rPr>
                        <a:t>الفصل الاول : حضارات البحر المتوسط : الحضارة الميكينية ، الحضارات الايجية الاخرى ، حضارة </a:t>
                      </a:r>
                      <a:r>
                        <a:rPr lang="ar-SA" sz="1400" dirty="0" err="1">
                          <a:effectLst/>
                        </a:rPr>
                        <a:t>اسبارطة</a:t>
                      </a:r>
                      <a:r>
                        <a:rPr lang="ar-SA" sz="1400" dirty="0">
                          <a:effectLst/>
                        </a:rPr>
                        <a:t> واثينا .</a:t>
                      </a:r>
                      <a:endParaRPr lang="en-US" sz="1100" dirty="0">
                        <a:effectLst/>
                        <a:latin typeface="Calibri"/>
                        <a:ea typeface="Calibri"/>
                        <a:cs typeface="Arial"/>
                      </a:endParaRPr>
                    </a:p>
                  </a:txBody>
                  <a:tcPr marL="68580" marR="68580" marT="0" marB="0"/>
                </a:tc>
              </a:tr>
              <a:tr h="0">
                <a:tc>
                  <a:txBody>
                    <a:bodyPr/>
                    <a:lstStyle/>
                    <a:p>
                      <a:pPr algn="just" rtl="1">
                        <a:spcAft>
                          <a:spcPts val="0"/>
                        </a:spcAft>
                      </a:pPr>
                      <a:r>
                        <a:rPr lang="ar-SA" sz="1400">
                          <a:effectLst/>
                        </a:rPr>
                        <a:t>ثلاثة اسابيع </a:t>
                      </a:r>
                      <a:endParaRPr lang="en-US" sz="1100">
                        <a:effectLst/>
                        <a:latin typeface="Calibri"/>
                        <a:ea typeface="Calibri"/>
                        <a:cs typeface="Arial"/>
                      </a:endParaRPr>
                    </a:p>
                  </a:txBody>
                  <a:tcPr marL="68580" marR="68580" marT="0" marB="0"/>
                </a:tc>
                <a:tc>
                  <a:txBody>
                    <a:bodyPr/>
                    <a:lstStyle/>
                    <a:p>
                      <a:pPr algn="just" rtl="1">
                        <a:spcAft>
                          <a:spcPts val="0"/>
                        </a:spcAft>
                      </a:pPr>
                      <a:r>
                        <a:rPr lang="ar-SA" sz="1400" dirty="0">
                          <a:effectLst/>
                        </a:rPr>
                        <a:t>الفصل الثاني : الحضارة اليونانية : البيئة والموقع لجغرافية لبلاد اليونان ، الادوار الحضارية لبلاد اليونان ، الحروب الفارسية - اليونانية ، عصر الاسكندر المقدوني وخلفائه </a:t>
                      </a:r>
                      <a:endParaRPr lang="en-US" sz="1100" dirty="0">
                        <a:effectLst/>
                        <a:latin typeface="Calibri"/>
                        <a:ea typeface="Calibri"/>
                        <a:cs typeface="Arial"/>
                      </a:endParaRPr>
                    </a:p>
                  </a:txBody>
                  <a:tcPr marL="68580" marR="68580" marT="0" marB="0"/>
                </a:tc>
              </a:tr>
              <a:tr h="0">
                <a:tc>
                  <a:txBody>
                    <a:bodyPr/>
                    <a:lstStyle/>
                    <a:p>
                      <a:pPr algn="just" rtl="1">
                        <a:spcAft>
                          <a:spcPts val="0"/>
                        </a:spcAft>
                      </a:pPr>
                      <a:r>
                        <a:rPr lang="ar-SA" sz="1400">
                          <a:effectLst/>
                        </a:rPr>
                        <a:t>ثلاثة اسابيع </a:t>
                      </a:r>
                      <a:endParaRPr lang="en-US" sz="1100">
                        <a:effectLst/>
                        <a:latin typeface="Calibri"/>
                        <a:ea typeface="Calibri"/>
                        <a:cs typeface="Arial"/>
                      </a:endParaRPr>
                    </a:p>
                  </a:txBody>
                  <a:tcPr marL="68580" marR="68580" marT="0" marB="0"/>
                </a:tc>
                <a:tc>
                  <a:txBody>
                    <a:bodyPr/>
                    <a:lstStyle/>
                    <a:p>
                      <a:pPr algn="just" rtl="1">
                        <a:spcAft>
                          <a:spcPts val="0"/>
                        </a:spcAft>
                      </a:pPr>
                      <a:r>
                        <a:rPr lang="ar-SA" sz="1400">
                          <a:effectLst/>
                        </a:rPr>
                        <a:t>الفصل الثالث : خصائص ومميزات الحضارة اليونانية : الادارة ونظام الحكم ،الافكار والمعتقدات الدينية ، الجوانب الفكرية والفلسفية والتاريخية .</a:t>
                      </a:r>
                      <a:endParaRPr lang="en-US" sz="1100">
                        <a:effectLst/>
                        <a:latin typeface="Calibri"/>
                        <a:ea typeface="Calibri"/>
                        <a:cs typeface="Arial"/>
                      </a:endParaRPr>
                    </a:p>
                  </a:txBody>
                  <a:tcPr marL="68580" marR="68580" marT="0" marB="0"/>
                </a:tc>
              </a:tr>
              <a:tr h="0">
                <a:tc>
                  <a:txBody>
                    <a:bodyPr/>
                    <a:lstStyle/>
                    <a:p>
                      <a:pPr algn="just" rtl="1">
                        <a:spcAft>
                          <a:spcPts val="0"/>
                        </a:spcAft>
                      </a:pPr>
                      <a:r>
                        <a:rPr lang="ar-SA" sz="1400">
                          <a:effectLst/>
                        </a:rPr>
                        <a:t>ثلاثة اسابيع</a:t>
                      </a:r>
                      <a:endParaRPr lang="en-US" sz="1100">
                        <a:effectLst/>
                        <a:latin typeface="Calibri"/>
                        <a:ea typeface="Calibri"/>
                        <a:cs typeface="Arial"/>
                      </a:endParaRPr>
                    </a:p>
                  </a:txBody>
                  <a:tcPr marL="68580" marR="68580" marT="0" marB="0"/>
                </a:tc>
                <a:tc>
                  <a:txBody>
                    <a:bodyPr/>
                    <a:lstStyle/>
                    <a:p>
                      <a:pPr algn="just" rtl="1">
                        <a:spcAft>
                          <a:spcPts val="0"/>
                        </a:spcAft>
                      </a:pPr>
                      <a:r>
                        <a:rPr lang="ar-SA" sz="1400">
                          <a:effectLst/>
                        </a:rPr>
                        <a:t>الفصل الرابع : تاريخ اسيا الصغرى القديم : الحثيون ودورهم السياسي والحضاري ، الوراطيين </a:t>
                      </a:r>
                      <a:endParaRPr lang="en-US" sz="1100">
                        <a:effectLst/>
                        <a:latin typeface="Calibri"/>
                        <a:ea typeface="Calibri"/>
                        <a:cs typeface="Arial"/>
                      </a:endParaRPr>
                    </a:p>
                  </a:txBody>
                  <a:tcPr marL="68580" marR="68580" marT="0" marB="0"/>
                </a:tc>
              </a:tr>
              <a:tr h="0">
                <a:tc>
                  <a:txBody>
                    <a:bodyPr/>
                    <a:lstStyle/>
                    <a:p>
                      <a:pPr algn="just" rtl="1">
                        <a:spcAft>
                          <a:spcPts val="0"/>
                        </a:spcAft>
                      </a:pPr>
                      <a:r>
                        <a:rPr lang="ar-SA" sz="1400">
                          <a:effectLst/>
                        </a:rPr>
                        <a:t>اربعة اسابيع</a:t>
                      </a:r>
                      <a:endParaRPr lang="en-US" sz="1100">
                        <a:effectLst/>
                        <a:latin typeface="Calibri"/>
                        <a:ea typeface="Calibri"/>
                        <a:cs typeface="Arial"/>
                      </a:endParaRPr>
                    </a:p>
                  </a:txBody>
                  <a:tcPr marL="68580" marR="68580" marT="0" marB="0"/>
                </a:tc>
                <a:tc>
                  <a:txBody>
                    <a:bodyPr/>
                    <a:lstStyle/>
                    <a:p>
                      <a:pPr algn="just" rtl="1">
                        <a:spcAft>
                          <a:spcPts val="0"/>
                        </a:spcAft>
                      </a:pPr>
                      <a:r>
                        <a:rPr lang="ar-SA" sz="1400" dirty="0">
                          <a:effectLst/>
                        </a:rPr>
                        <a:t>الفصل الخامس : التاريخ الروماني : الموقع الجغرافي واثره في نشوء روما ، الادوار التاريخية للرومان ( العهد الملكي ، العهد الجمهوري ، العهد الامبراطوري) ، عوامل انحلال الامبراطورية الرومانية .  </a:t>
                      </a:r>
                      <a:endParaRPr lang="en-US" sz="1100" dirty="0">
                        <a:effectLst/>
                        <a:latin typeface="Calibri"/>
                        <a:ea typeface="Calibri"/>
                        <a:cs typeface="Arial"/>
                      </a:endParaRPr>
                    </a:p>
                  </a:txBody>
                  <a:tcPr marL="68580" marR="68580" marT="0" marB="0"/>
                </a:tc>
              </a:tr>
              <a:tr h="0">
                <a:tc>
                  <a:txBody>
                    <a:bodyPr/>
                    <a:lstStyle/>
                    <a:p>
                      <a:pPr algn="just" rtl="1">
                        <a:spcAft>
                          <a:spcPts val="0"/>
                        </a:spcAft>
                      </a:pPr>
                      <a:r>
                        <a:rPr lang="ar-SA" sz="1400">
                          <a:effectLst/>
                        </a:rPr>
                        <a:t>ثلاثة اسابيع</a:t>
                      </a:r>
                      <a:endParaRPr lang="en-US" sz="1100">
                        <a:effectLst/>
                        <a:latin typeface="Calibri"/>
                        <a:ea typeface="Calibri"/>
                        <a:cs typeface="Arial"/>
                      </a:endParaRPr>
                    </a:p>
                  </a:txBody>
                  <a:tcPr marL="68580" marR="68580" marT="0" marB="0"/>
                </a:tc>
                <a:tc>
                  <a:txBody>
                    <a:bodyPr/>
                    <a:lstStyle/>
                    <a:p>
                      <a:pPr algn="just" rtl="1">
                        <a:spcAft>
                          <a:spcPts val="0"/>
                        </a:spcAft>
                      </a:pPr>
                      <a:r>
                        <a:rPr lang="ar-SA" sz="1400">
                          <a:effectLst/>
                        </a:rPr>
                        <a:t>الفصل السادس : الحضارة الرومانية : القانون ، والإدارة ، الادب والفكر ، الفنون الرومانية المعتقدات الدينية </a:t>
                      </a:r>
                      <a:endParaRPr lang="en-US" sz="1100">
                        <a:effectLst/>
                        <a:latin typeface="Calibri"/>
                        <a:ea typeface="Calibri"/>
                        <a:cs typeface="Arial"/>
                      </a:endParaRPr>
                    </a:p>
                  </a:txBody>
                  <a:tcPr marL="68580" marR="68580" marT="0" marB="0"/>
                </a:tc>
              </a:tr>
              <a:tr h="0">
                <a:tc>
                  <a:txBody>
                    <a:bodyPr/>
                    <a:lstStyle/>
                    <a:p>
                      <a:pPr algn="just" rtl="1">
                        <a:spcAft>
                          <a:spcPts val="0"/>
                        </a:spcAft>
                      </a:pPr>
                      <a:r>
                        <a:rPr lang="ar-SA" sz="1400">
                          <a:effectLst/>
                        </a:rPr>
                        <a:t>ثلاثة اسابيع</a:t>
                      </a:r>
                      <a:endParaRPr lang="en-US" sz="1100">
                        <a:effectLst/>
                        <a:latin typeface="Calibri"/>
                        <a:ea typeface="Calibri"/>
                        <a:cs typeface="Arial"/>
                      </a:endParaRPr>
                    </a:p>
                  </a:txBody>
                  <a:tcPr marL="68580" marR="68580" marT="0" marB="0"/>
                </a:tc>
                <a:tc>
                  <a:txBody>
                    <a:bodyPr/>
                    <a:lstStyle/>
                    <a:p>
                      <a:pPr algn="just" rtl="1">
                        <a:spcAft>
                          <a:spcPts val="0"/>
                        </a:spcAft>
                      </a:pPr>
                      <a:r>
                        <a:rPr lang="ar-SA" sz="1400">
                          <a:effectLst/>
                        </a:rPr>
                        <a:t>الفصل السابع : التاريخ الساساني : التكوين الجغرافي السياسي للإمبراطورية الساسانية ، تاريخ بلاد عيلام القديم ، نشأة الامبراطورية الساسانية ، سياستها الداخلية ، سياستها الخارجية .</a:t>
                      </a:r>
                      <a:endParaRPr lang="en-US" sz="1100">
                        <a:effectLst/>
                        <a:latin typeface="Calibri"/>
                        <a:ea typeface="Calibri"/>
                        <a:cs typeface="Arial"/>
                      </a:endParaRPr>
                    </a:p>
                  </a:txBody>
                  <a:tcPr marL="68580" marR="68580" marT="0" marB="0"/>
                </a:tc>
              </a:tr>
              <a:tr h="0">
                <a:tc>
                  <a:txBody>
                    <a:bodyPr/>
                    <a:lstStyle/>
                    <a:p>
                      <a:pPr algn="just" rtl="1">
                        <a:spcAft>
                          <a:spcPts val="0"/>
                        </a:spcAft>
                      </a:pPr>
                      <a:r>
                        <a:rPr lang="ar-SA" sz="1400">
                          <a:effectLst/>
                        </a:rPr>
                        <a:t>ثلاثة اسابيع</a:t>
                      </a:r>
                      <a:endParaRPr lang="en-US" sz="1100">
                        <a:effectLst/>
                        <a:latin typeface="Calibri"/>
                        <a:ea typeface="Calibri"/>
                        <a:cs typeface="Arial"/>
                      </a:endParaRPr>
                    </a:p>
                  </a:txBody>
                  <a:tcPr marL="68580" marR="68580" marT="0" marB="0"/>
                </a:tc>
                <a:tc>
                  <a:txBody>
                    <a:bodyPr/>
                    <a:lstStyle/>
                    <a:p>
                      <a:pPr algn="just" rtl="1">
                        <a:spcAft>
                          <a:spcPts val="0"/>
                        </a:spcAft>
                      </a:pPr>
                      <a:r>
                        <a:rPr lang="ar-SA" sz="1400">
                          <a:effectLst/>
                        </a:rPr>
                        <a:t>الفصل الثامن : الحضارة الساسانية : اللغة والأدب ، الديانات الفارسية القديمة وعلاقتها بالديانات الاخرى ، الفنون والعمارة .</a:t>
                      </a:r>
                      <a:endParaRPr lang="en-US" sz="1100">
                        <a:effectLst/>
                        <a:latin typeface="Calibri"/>
                        <a:ea typeface="Calibri"/>
                        <a:cs typeface="Arial"/>
                      </a:endParaRPr>
                    </a:p>
                  </a:txBody>
                  <a:tcPr marL="68580" marR="68580" marT="0" marB="0"/>
                </a:tc>
              </a:tr>
              <a:tr h="366635">
                <a:tc>
                  <a:txBody>
                    <a:bodyPr/>
                    <a:lstStyle/>
                    <a:p>
                      <a:pPr algn="just" rtl="1">
                        <a:spcAft>
                          <a:spcPts val="0"/>
                        </a:spcAft>
                      </a:pPr>
                      <a:r>
                        <a:rPr lang="ar-SA" sz="1400">
                          <a:effectLst/>
                        </a:rPr>
                        <a:t>خمسة اسابيع</a:t>
                      </a:r>
                      <a:endParaRPr lang="en-US" sz="1100">
                        <a:effectLst/>
                        <a:latin typeface="Calibri"/>
                        <a:ea typeface="Calibri"/>
                        <a:cs typeface="Arial"/>
                      </a:endParaRPr>
                    </a:p>
                  </a:txBody>
                  <a:tcPr marL="68580" marR="68580" marT="0" marB="0"/>
                </a:tc>
                <a:tc>
                  <a:txBody>
                    <a:bodyPr/>
                    <a:lstStyle/>
                    <a:p>
                      <a:pPr algn="just" rtl="1">
                        <a:spcAft>
                          <a:spcPts val="0"/>
                        </a:spcAft>
                      </a:pPr>
                      <a:r>
                        <a:rPr lang="ar-SA" sz="1400" dirty="0" smtClean="0">
                          <a:effectLst/>
                        </a:rPr>
                        <a:t>الفصل التاسع : حضارات عالمية قديمة اخرى : حضارة الازتك ، حضارة المايا ، حضارة الانكاس، حضارة بيرو ، الحضارة الصينية القديمة ، الحضارة الهندية </a:t>
                      </a:r>
                      <a:endParaRPr lang="en-US" sz="1100" dirty="0">
                        <a:effectLst/>
                        <a:latin typeface="Calibri"/>
                        <a:ea typeface="Calibri"/>
                        <a:cs typeface="Arial"/>
                      </a:endParaRPr>
                    </a:p>
                  </a:txBody>
                  <a:tcPr marL="68580" marR="68580" marT="0" marB="0"/>
                </a:tc>
              </a:tr>
            </a:tbl>
          </a:graphicData>
        </a:graphic>
      </p:graphicFrame>
      <p:sp>
        <p:nvSpPr>
          <p:cNvPr id="5" name="Rectangle 1"/>
          <p:cNvSpPr>
            <a:spLocks noChangeArrowheads="1"/>
          </p:cNvSpPr>
          <p:nvPr/>
        </p:nvSpPr>
        <p:spPr bwMode="auto">
          <a:xfrm>
            <a:off x="430199" y="1243556"/>
            <a:ext cx="712879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altLang="ar-SA" sz="1600" b="1" i="0"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مفردات مقرر تاريخ حضارات العالم القديم (ساعتان ) </a:t>
            </a:r>
            <a:endParaRPr kumimoji="0" lang="en-US" altLang="ar-SA" sz="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altLang="ar-SA" sz="1600" b="1" i="0"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(المرحلة الثانية /قسم التاريخ )</a:t>
            </a:r>
            <a:endParaRPr kumimoji="0" lang="en-US" altLang="ar-SA" sz="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altLang="ar-SA"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ar-SA" altLang="ar-S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2"/>
          </a:lnRef>
          <a:fillRef idx="1002">
            <a:schemeClr val="lt2"/>
          </a:fillRef>
          <a:effectRef idx="0">
            <a:schemeClr val="accent2"/>
          </a:effectRef>
          <a:fontRef idx="minor">
            <a:schemeClr val="dk1"/>
          </a:fontRef>
        </p:style>
        <p:txBody>
          <a:bodyPr>
            <a:noAutofit/>
          </a:bodyPr>
          <a:lstStyle/>
          <a:p>
            <a:pPr algn="ctr"/>
            <a:r>
              <a:rPr lang="ar-SA" sz="3200" dirty="0" smtClean="0">
                <a:solidFill>
                  <a:schemeClr val="tx1">
                    <a:lumMod val="85000"/>
                    <a:lumOff val="15000"/>
                  </a:schemeClr>
                </a:solidFill>
                <a:latin typeface="Microsoft Uighur" pitchFamily="2" charset="-78"/>
                <a:cs typeface="Microsoft Uighur" pitchFamily="2" charset="-78"/>
              </a:rPr>
              <a:t/>
            </a:r>
            <a:br>
              <a:rPr lang="ar-SA" sz="3200" dirty="0" smtClean="0">
                <a:solidFill>
                  <a:schemeClr val="tx1">
                    <a:lumMod val="85000"/>
                    <a:lumOff val="15000"/>
                  </a:schemeClr>
                </a:solidFill>
                <a:latin typeface="Microsoft Uighur" pitchFamily="2" charset="-78"/>
                <a:cs typeface="Microsoft Uighur" pitchFamily="2" charset="-78"/>
              </a:rPr>
            </a:br>
            <a:r>
              <a:rPr lang="ar-IQ" sz="3200" dirty="0" smtClean="0">
                <a:solidFill>
                  <a:schemeClr val="tx1">
                    <a:lumMod val="85000"/>
                    <a:lumOff val="15000"/>
                  </a:schemeClr>
                </a:solidFill>
                <a:latin typeface="Microsoft Uighur" pitchFamily="2" charset="-78"/>
                <a:cs typeface="Microsoft Uighur" pitchFamily="2" charset="-78"/>
              </a:rPr>
              <a:t>(</a:t>
            </a:r>
            <a:r>
              <a:rPr lang="ar-IQ" sz="3200" dirty="0">
                <a:solidFill>
                  <a:schemeClr val="tx1">
                    <a:lumMod val="85000"/>
                    <a:lumOff val="15000"/>
                  </a:schemeClr>
                </a:solidFill>
                <a:latin typeface="Microsoft Uighur" pitchFamily="2" charset="-78"/>
                <a:cs typeface="Microsoft Uighur" pitchFamily="2" charset="-78"/>
              </a:rPr>
              <a:t>المحاضرة </a:t>
            </a:r>
            <a:r>
              <a:rPr lang="ar-SA" sz="3200" dirty="0">
                <a:solidFill>
                  <a:schemeClr val="tx1">
                    <a:lumMod val="85000"/>
                    <a:lumOff val="15000"/>
                  </a:schemeClr>
                </a:solidFill>
                <a:latin typeface="Microsoft Uighur" pitchFamily="2" charset="-78"/>
                <a:cs typeface="Microsoft Uighur" pitchFamily="2" charset="-78"/>
              </a:rPr>
              <a:t>الاولى </a:t>
            </a:r>
            <a:r>
              <a:rPr lang="ar-IQ" sz="3200" dirty="0">
                <a:solidFill>
                  <a:schemeClr val="tx1">
                    <a:lumMod val="85000"/>
                    <a:lumOff val="15000"/>
                  </a:schemeClr>
                </a:solidFill>
                <a:latin typeface="Microsoft Uighur" pitchFamily="2" charset="-78"/>
                <a:cs typeface="Microsoft Uighur" pitchFamily="2" charset="-78"/>
              </a:rPr>
              <a:t> )</a:t>
            </a:r>
            <a:r>
              <a:rPr lang="en-US" sz="3200" b="0" dirty="0" smtClean="0">
                <a:solidFill>
                  <a:schemeClr val="tx2">
                    <a:lumMod val="60000"/>
                    <a:lumOff val="40000"/>
                  </a:schemeClr>
                </a:solidFill>
                <a:latin typeface="Andalus" pitchFamily="18" charset="-78"/>
                <a:cs typeface="Andalus" pitchFamily="18" charset="-78"/>
              </a:rPr>
              <a:t/>
            </a:r>
            <a:br>
              <a:rPr lang="en-US" sz="3200" b="0" dirty="0" smtClean="0">
                <a:solidFill>
                  <a:schemeClr val="tx2">
                    <a:lumMod val="60000"/>
                    <a:lumOff val="40000"/>
                  </a:schemeClr>
                </a:solidFill>
                <a:latin typeface="Andalus" pitchFamily="18" charset="-78"/>
                <a:cs typeface="Andalus" pitchFamily="18" charset="-78"/>
              </a:rPr>
            </a:br>
            <a:endParaRPr lang="ar-SA" sz="3200" dirty="0"/>
          </a:p>
        </p:txBody>
      </p:sp>
      <p:sp>
        <p:nvSpPr>
          <p:cNvPr id="3" name="عنصر نائب للمحتوى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a:bodyPr>
          <a:lstStyle/>
          <a:p>
            <a:r>
              <a:rPr lang="ar-SA" sz="1800" dirty="0" smtClean="0">
                <a:latin typeface="Simplified Arabic" panose="02020603050405020304" pitchFamily="18" charset="-78"/>
                <a:cs typeface="Simplified Arabic" panose="02020603050405020304" pitchFamily="18" charset="-78"/>
              </a:rPr>
              <a:t>المصادر المساعدة</a:t>
            </a:r>
          </a:p>
          <a:p>
            <a:r>
              <a:rPr lang="ar-SA" sz="1800" dirty="0" smtClean="0">
                <a:latin typeface="Simplified Arabic" panose="02020603050405020304" pitchFamily="18" charset="-78"/>
                <a:cs typeface="Simplified Arabic" panose="02020603050405020304" pitchFamily="18" charset="-78"/>
              </a:rPr>
              <a:t>اليونان </a:t>
            </a:r>
            <a:r>
              <a:rPr lang="ar-SA" sz="1800" dirty="0">
                <a:latin typeface="Simplified Arabic" panose="02020603050405020304" pitchFamily="18" charset="-78"/>
                <a:cs typeface="Simplified Arabic" panose="02020603050405020304" pitchFamily="18" charset="-78"/>
              </a:rPr>
              <a:t>والرومان </a:t>
            </a:r>
            <a:r>
              <a:rPr lang="ar-SA" sz="1800" dirty="0" smtClean="0">
                <a:latin typeface="Simplified Arabic" panose="02020603050405020304" pitchFamily="18" charset="-78"/>
                <a:cs typeface="Simplified Arabic" panose="02020603050405020304" pitchFamily="18" charset="-78"/>
              </a:rPr>
              <a:t>دارسة </a:t>
            </a:r>
            <a:r>
              <a:rPr lang="ar-SA" sz="1800" dirty="0">
                <a:latin typeface="Simplified Arabic" panose="02020603050405020304" pitchFamily="18" charset="-78"/>
                <a:cs typeface="Simplified Arabic" panose="02020603050405020304" pitchFamily="18" charset="-78"/>
              </a:rPr>
              <a:t>في التاريخ والحضارة تأليف عادل نجم عبو وعبد المنعم رشاد .</a:t>
            </a:r>
          </a:p>
          <a:p>
            <a:r>
              <a:rPr lang="ar-SA" sz="1800" dirty="0">
                <a:latin typeface="Simplified Arabic" panose="02020603050405020304" pitchFamily="18" charset="-78"/>
                <a:cs typeface="Simplified Arabic" panose="02020603050405020304" pitchFamily="18" charset="-78"/>
              </a:rPr>
              <a:t>اليونان مقدمة في التاريخ الحضاري تأليف لطفي عبد الوهاب يحي .</a:t>
            </a:r>
          </a:p>
          <a:p>
            <a:r>
              <a:rPr lang="ar-SA" sz="1800" dirty="0">
                <a:latin typeface="Simplified Arabic" panose="02020603050405020304" pitchFamily="18" charset="-78"/>
                <a:cs typeface="Simplified Arabic" panose="02020603050405020304" pitchFamily="18" charset="-78"/>
              </a:rPr>
              <a:t>معالم </a:t>
            </a:r>
            <a:r>
              <a:rPr lang="ar-SA" sz="1800" dirty="0" smtClean="0">
                <a:latin typeface="Simplified Arabic" panose="02020603050405020304" pitchFamily="18" charset="-78"/>
                <a:cs typeface="Simplified Arabic" panose="02020603050405020304" pitchFamily="18" charset="-78"/>
              </a:rPr>
              <a:t>حضارات </a:t>
            </a:r>
            <a:r>
              <a:rPr lang="ar-SA" sz="1800" dirty="0">
                <a:latin typeface="Simplified Arabic" panose="02020603050405020304" pitchFamily="18" charset="-78"/>
                <a:cs typeface="Simplified Arabic" panose="02020603050405020304" pitchFamily="18" charset="-78"/>
              </a:rPr>
              <a:t>الشرق الادنى القديم تأليف محمد ابو المحاسن عصفور .</a:t>
            </a:r>
          </a:p>
          <a:p>
            <a:r>
              <a:rPr lang="ar-SA" sz="1800" dirty="0" smtClean="0">
                <a:latin typeface="Simplified Arabic" panose="02020603050405020304" pitchFamily="18" charset="-78"/>
                <a:cs typeface="Simplified Arabic" panose="02020603050405020304" pitchFamily="18" charset="-78"/>
              </a:rPr>
              <a:t>دارسات في التاريخ الساساني والبيزنطي تأليف د. قحطان عبد الستار الحديثي وآخرون.</a:t>
            </a:r>
          </a:p>
          <a:p>
            <a:r>
              <a:rPr lang="ar-SA" sz="1800" dirty="0" smtClean="0">
                <a:latin typeface="Simplified Arabic" panose="02020603050405020304" pitchFamily="18" charset="-78"/>
                <a:cs typeface="Simplified Arabic" panose="02020603050405020304" pitchFamily="18" charset="-78"/>
              </a:rPr>
              <a:t>إيرن ماضيها </a:t>
            </a:r>
            <a:r>
              <a:rPr lang="ar-SA" sz="1800" dirty="0">
                <a:latin typeface="Simplified Arabic" panose="02020603050405020304" pitchFamily="18" charset="-78"/>
                <a:cs typeface="Simplified Arabic" panose="02020603050405020304" pitchFamily="18" charset="-78"/>
              </a:rPr>
              <a:t>وحاضرها تأليف دونالد ولبر </a:t>
            </a:r>
            <a:r>
              <a:rPr lang="ar-SA" sz="1400" dirty="0"/>
              <a:t>.</a:t>
            </a:r>
            <a:endParaRPr lang="ar-SA" sz="1400"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22960" y="260648"/>
            <a:ext cx="7520940" cy="720080"/>
          </a:xfrm>
          <a:solidFill>
            <a:schemeClr val="accent1">
              <a:lumMod val="60000"/>
              <a:lumOff val="4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algn="ctr"/>
            <a:r>
              <a:rPr lang="ar-IQ" sz="3600" dirty="0" smtClean="0">
                <a:solidFill>
                  <a:schemeClr val="tx1">
                    <a:lumMod val="85000"/>
                    <a:lumOff val="15000"/>
                  </a:schemeClr>
                </a:solidFill>
                <a:latin typeface="Traditional Arabic" pitchFamily="18" charset="-78"/>
                <a:cs typeface="Traditional Arabic" pitchFamily="18" charset="-78"/>
              </a:rPr>
              <a:t/>
            </a:r>
            <a:br>
              <a:rPr lang="ar-IQ" sz="3600" dirty="0" smtClean="0">
                <a:solidFill>
                  <a:schemeClr val="tx1">
                    <a:lumMod val="85000"/>
                    <a:lumOff val="15000"/>
                  </a:schemeClr>
                </a:solidFill>
                <a:latin typeface="Traditional Arabic" pitchFamily="18" charset="-78"/>
                <a:cs typeface="Traditional Arabic" pitchFamily="18" charset="-78"/>
              </a:rPr>
            </a:br>
            <a:r>
              <a:rPr lang="ar-SA" sz="3600" dirty="0" smtClean="0">
                <a:solidFill>
                  <a:schemeClr val="tx1">
                    <a:lumMod val="85000"/>
                    <a:lumOff val="15000"/>
                  </a:schemeClr>
                </a:solidFill>
                <a:latin typeface="Traditional Arabic" pitchFamily="18" charset="-78"/>
                <a:cs typeface="Traditional Arabic" pitchFamily="18" charset="-78"/>
              </a:rPr>
              <a:t/>
            </a:r>
            <a:br>
              <a:rPr lang="ar-SA" sz="3600" dirty="0" smtClean="0">
                <a:solidFill>
                  <a:schemeClr val="tx1">
                    <a:lumMod val="85000"/>
                    <a:lumOff val="15000"/>
                  </a:schemeClr>
                </a:solidFill>
                <a:latin typeface="Traditional Arabic" pitchFamily="18" charset="-78"/>
                <a:cs typeface="Traditional Arabic" pitchFamily="18" charset="-78"/>
              </a:rPr>
            </a:br>
            <a:r>
              <a:rPr lang="ar-SA" sz="3600" dirty="0" smtClean="0">
                <a:solidFill>
                  <a:srgbClr val="7030A0"/>
                </a:solidFill>
                <a:latin typeface="Traditional Arabic" pitchFamily="18" charset="-78"/>
                <a:cs typeface="Traditional Arabic" pitchFamily="18" charset="-78"/>
              </a:rPr>
              <a:t>المحاضرة الثانية </a:t>
            </a:r>
            <a:r>
              <a:rPr lang="ar-IQ" sz="3600" dirty="0" smtClean="0">
                <a:solidFill>
                  <a:srgbClr val="7030A0"/>
                </a:solidFill>
                <a:latin typeface="Traditional Arabic" pitchFamily="18" charset="-78"/>
                <a:cs typeface="Traditional Arabic" pitchFamily="18" charset="-78"/>
              </a:rPr>
              <a:t/>
            </a:r>
            <a:br>
              <a:rPr lang="ar-IQ" sz="3600" dirty="0" smtClean="0">
                <a:solidFill>
                  <a:srgbClr val="7030A0"/>
                </a:solidFill>
                <a:latin typeface="Traditional Arabic" pitchFamily="18" charset="-78"/>
                <a:cs typeface="Traditional Arabic" pitchFamily="18" charset="-78"/>
              </a:rPr>
            </a:br>
            <a:r>
              <a:rPr lang="ar-IQ" sz="3600" dirty="0" smtClean="0">
                <a:solidFill>
                  <a:schemeClr val="tx1">
                    <a:lumMod val="85000"/>
                    <a:lumOff val="15000"/>
                  </a:schemeClr>
                </a:solidFill>
                <a:latin typeface="Traditional Arabic" pitchFamily="18" charset="-78"/>
                <a:cs typeface="Traditional Arabic" pitchFamily="18" charset="-78"/>
              </a:rPr>
              <a:t/>
            </a:r>
            <a:br>
              <a:rPr lang="ar-IQ" sz="3600" dirty="0" smtClean="0">
                <a:solidFill>
                  <a:schemeClr val="tx1">
                    <a:lumMod val="85000"/>
                    <a:lumOff val="15000"/>
                  </a:schemeClr>
                </a:solidFill>
                <a:latin typeface="Traditional Arabic" pitchFamily="18" charset="-78"/>
                <a:cs typeface="Traditional Arabic" pitchFamily="18" charset="-78"/>
              </a:rPr>
            </a:br>
            <a:r>
              <a:rPr lang="ar-IQ" sz="3600" dirty="0" smtClean="0">
                <a:solidFill>
                  <a:schemeClr val="tx1">
                    <a:lumMod val="85000"/>
                    <a:lumOff val="15000"/>
                  </a:schemeClr>
                </a:solidFill>
                <a:latin typeface="Traditional Arabic" pitchFamily="18" charset="-78"/>
                <a:cs typeface="PT Bold Dusky" pitchFamily="2" charset="-78"/>
              </a:rPr>
              <a:t>المحاضرة </a:t>
            </a:r>
            <a:r>
              <a:rPr lang="ar-SA" sz="3600" dirty="0" err="1" smtClean="0">
                <a:solidFill>
                  <a:schemeClr val="tx1">
                    <a:lumMod val="85000"/>
                    <a:lumOff val="15000"/>
                  </a:schemeClr>
                </a:solidFill>
                <a:latin typeface="Traditional Arabic" pitchFamily="18" charset="-78"/>
                <a:cs typeface="PT Bold Dusky" pitchFamily="2" charset="-78"/>
              </a:rPr>
              <a:t>الآولى</a:t>
            </a:r>
            <a:r>
              <a:rPr lang="ar-IQ" sz="3600" dirty="0" smtClean="0">
                <a:solidFill>
                  <a:schemeClr val="tx1">
                    <a:lumMod val="85000"/>
                    <a:lumOff val="15000"/>
                  </a:schemeClr>
                </a:solidFill>
                <a:latin typeface="Traditional Arabic" pitchFamily="18" charset="-78"/>
                <a:cs typeface="Traditional Arabic" pitchFamily="18" charset="-78"/>
              </a:rPr>
              <a:t>   </a:t>
            </a:r>
            <a:endParaRPr lang="ar-SA" sz="3600" dirty="0">
              <a:solidFill>
                <a:schemeClr val="tx1">
                  <a:lumMod val="85000"/>
                  <a:lumOff val="15000"/>
                </a:schemeClr>
              </a:solidFill>
              <a:latin typeface="Traditional Arabic" pitchFamily="18" charset="-78"/>
              <a:cs typeface="Traditional Arabic" pitchFamily="18" charset="-78"/>
            </a:endParaRPr>
          </a:p>
        </p:txBody>
      </p:sp>
      <p:sp>
        <p:nvSpPr>
          <p:cNvPr id="3" name="عنصر نائب للمحتوى 2"/>
          <p:cNvSpPr>
            <a:spLocks noGrp="1"/>
          </p:cNvSpPr>
          <p:nvPr>
            <p:ph idx="1"/>
          </p:nvPr>
        </p:nvSpPr>
        <p:spPr>
          <a:xfrm>
            <a:off x="822960" y="1100628"/>
            <a:ext cx="7520940" cy="4632628"/>
          </a:xfrm>
          <a:solidFill>
            <a:schemeClr val="accent2">
              <a:lumMod val="20000"/>
              <a:lumOff val="80000"/>
            </a:schemeClr>
          </a:solidFill>
        </p:spPr>
        <p:style>
          <a:lnRef idx="1">
            <a:schemeClr val="accent5"/>
          </a:lnRef>
          <a:fillRef idx="2">
            <a:schemeClr val="accent5"/>
          </a:fillRef>
          <a:effectRef idx="1">
            <a:schemeClr val="accent5"/>
          </a:effectRef>
          <a:fontRef idx="minor">
            <a:schemeClr val="dk1"/>
          </a:fontRef>
        </p:style>
        <p:txBody>
          <a:bodyPr>
            <a:noAutofit/>
          </a:bodyPr>
          <a:lstStyle/>
          <a:p>
            <a:pPr lvl="0">
              <a:buNone/>
            </a:pPr>
            <a:r>
              <a:rPr lang="ar-SA" sz="1400" dirty="0" smtClean="0">
                <a:solidFill>
                  <a:srgbClr val="002060"/>
                </a:solidFill>
                <a:latin typeface="Monotype Koufi" pitchFamily="2" charset="-78"/>
                <a:ea typeface="Monotype Koufi" pitchFamily="2" charset="-78"/>
              </a:rPr>
              <a:t>الفصل الأول : -حضارات البحر المتوسط وتنقسم الى :- </a:t>
            </a:r>
          </a:p>
          <a:p>
            <a:pPr lvl="0">
              <a:buNone/>
            </a:pPr>
            <a:r>
              <a:rPr lang="ar-SA" sz="1400" dirty="0" smtClean="0">
                <a:solidFill>
                  <a:srgbClr val="002060"/>
                </a:solidFill>
                <a:latin typeface="Monotype Koufi" pitchFamily="2" charset="-78"/>
                <a:ea typeface="Monotype Koufi" pitchFamily="2" charset="-78"/>
              </a:rPr>
              <a:t>1- الحضارة </a:t>
            </a:r>
            <a:r>
              <a:rPr lang="ar-SA" sz="1400" dirty="0" smtClean="0">
                <a:solidFill>
                  <a:srgbClr val="002060"/>
                </a:solidFill>
                <a:latin typeface="Monotype Koufi" pitchFamily="2" charset="-78"/>
                <a:ea typeface="Monotype Koufi" pitchFamily="2" charset="-78"/>
              </a:rPr>
              <a:t>الميكينية </a:t>
            </a:r>
            <a:endParaRPr lang="ar-SA" sz="1400" dirty="0" smtClean="0">
              <a:solidFill>
                <a:srgbClr val="002060"/>
              </a:solidFill>
              <a:latin typeface="Monotype Koufi" pitchFamily="2" charset="-78"/>
              <a:ea typeface="Monotype Koufi" pitchFamily="2" charset="-78"/>
            </a:endParaRPr>
          </a:p>
          <a:p>
            <a:pPr lvl="0">
              <a:buNone/>
            </a:pPr>
            <a:r>
              <a:rPr lang="ar-SA" sz="1400" dirty="0" smtClean="0">
                <a:solidFill>
                  <a:srgbClr val="002060"/>
                </a:solidFill>
                <a:latin typeface="Monotype Koufi" pitchFamily="2" charset="-78"/>
                <a:ea typeface="Monotype Koufi" pitchFamily="2" charset="-78"/>
              </a:rPr>
              <a:t>2- الحضارات الايجية  </a:t>
            </a:r>
          </a:p>
          <a:p>
            <a:pPr lvl="0">
              <a:buNone/>
            </a:pPr>
            <a:r>
              <a:rPr lang="ar-SA" sz="1400" dirty="0" smtClean="0">
                <a:solidFill>
                  <a:srgbClr val="002060"/>
                </a:solidFill>
                <a:latin typeface="Monotype Koufi" pitchFamily="2" charset="-78"/>
                <a:ea typeface="Monotype Koufi" pitchFamily="2" charset="-78"/>
              </a:rPr>
              <a:t>سوف نبدأ بدراسة الحضارات الايجية أو ما تسمى بالحضارة </a:t>
            </a:r>
            <a:r>
              <a:rPr lang="ar-SA" sz="1400" dirty="0" err="1" smtClean="0">
                <a:solidFill>
                  <a:srgbClr val="002060"/>
                </a:solidFill>
                <a:latin typeface="Monotype Koufi" pitchFamily="2" charset="-78"/>
                <a:ea typeface="Monotype Koufi" pitchFamily="2" charset="-78"/>
              </a:rPr>
              <a:t>الكريتية</a:t>
            </a:r>
            <a:r>
              <a:rPr lang="ar-SA" sz="1400" dirty="0" smtClean="0">
                <a:solidFill>
                  <a:srgbClr val="002060"/>
                </a:solidFill>
                <a:latin typeface="Monotype Koufi" pitchFamily="2" charset="-78"/>
                <a:ea typeface="Monotype Koufi" pitchFamily="2" charset="-78"/>
              </a:rPr>
              <a:t> وذلك لأنها سبقت الحضارة الميكينية  في تاريخ ظهورها .</a:t>
            </a:r>
          </a:p>
          <a:p>
            <a:pPr lvl="0">
              <a:buNone/>
            </a:pPr>
            <a:r>
              <a:rPr lang="ar-SA" sz="1400" dirty="0" smtClean="0">
                <a:solidFill>
                  <a:srgbClr val="002060"/>
                </a:solidFill>
                <a:latin typeface="Monotype Koufi" pitchFamily="2" charset="-78"/>
                <a:ea typeface="Monotype Koufi" pitchFamily="2" charset="-78"/>
              </a:rPr>
              <a:t>أ- تاريخ ظهورها ، اسباب تسميتها </a:t>
            </a:r>
          </a:p>
          <a:p>
            <a:pPr lvl="0">
              <a:buNone/>
            </a:pPr>
            <a:r>
              <a:rPr lang="ar-SA" sz="1400" dirty="0" smtClean="0">
                <a:solidFill>
                  <a:srgbClr val="002060"/>
                </a:solidFill>
                <a:latin typeface="Monotype Koufi" pitchFamily="2" charset="-78"/>
                <a:ea typeface="Monotype Koufi" pitchFamily="2" charset="-78"/>
              </a:rPr>
              <a:t>ب- هل هي حضارة يونانية الاصل ام لا .</a:t>
            </a:r>
          </a:p>
          <a:p>
            <a:pPr lvl="0">
              <a:buNone/>
            </a:pPr>
            <a:r>
              <a:rPr lang="ar-SA" sz="1400" dirty="0" smtClean="0">
                <a:solidFill>
                  <a:srgbClr val="002060"/>
                </a:solidFill>
                <a:latin typeface="Monotype Koufi" pitchFamily="2" charset="-78"/>
                <a:ea typeface="Monotype Koufi" pitchFamily="2" charset="-78"/>
              </a:rPr>
              <a:t>ج- الاماكن التي انتشرت فيها .</a:t>
            </a:r>
          </a:p>
          <a:p>
            <a:pPr lvl="0">
              <a:buNone/>
            </a:pPr>
            <a:r>
              <a:rPr lang="ar-SA" sz="1400" dirty="0" smtClean="0">
                <a:solidFill>
                  <a:srgbClr val="002060"/>
                </a:solidFill>
                <a:latin typeface="Monotype Koufi" pitchFamily="2" charset="-78"/>
                <a:ea typeface="Monotype Koufi" pitchFamily="2" charset="-78"/>
              </a:rPr>
              <a:t>د- اهم المظاهر الحضارية التي انتشرت بها مثلاً :-</a:t>
            </a:r>
          </a:p>
          <a:p>
            <a:pPr lvl="0">
              <a:buNone/>
            </a:pPr>
            <a:r>
              <a:rPr lang="ar-SA" sz="1400" dirty="0">
                <a:solidFill>
                  <a:srgbClr val="002060"/>
                </a:solidFill>
                <a:latin typeface="Monotype Koufi" pitchFamily="2" charset="-78"/>
                <a:ea typeface="Monotype Koufi" pitchFamily="2" charset="-78"/>
              </a:rPr>
              <a:t>1</a:t>
            </a:r>
            <a:r>
              <a:rPr lang="ar-SA" sz="1400" dirty="0" smtClean="0">
                <a:solidFill>
                  <a:srgbClr val="002060"/>
                </a:solidFill>
                <a:latin typeface="Monotype Koufi" pitchFamily="2" charset="-78"/>
                <a:ea typeface="Monotype Koufi" pitchFamily="2" charset="-78"/>
              </a:rPr>
              <a:t>- في الفن المعماري </a:t>
            </a:r>
          </a:p>
          <a:p>
            <a:pPr marL="0" lvl="0" indent="0">
              <a:buNone/>
            </a:pPr>
            <a:r>
              <a:rPr lang="ar-SA" sz="1400" dirty="0">
                <a:solidFill>
                  <a:srgbClr val="002060"/>
                </a:solidFill>
                <a:latin typeface="Monotype Koufi" pitchFamily="2" charset="-78"/>
                <a:ea typeface="Monotype Koufi" pitchFamily="2" charset="-78"/>
              </a:rPr>
              <a:t>2</a:t>
            </a:r>
            <a:r>
              <a:rPr lang="ar-SA" sz="1400" dirty="0" smtClean="0">
                <a:solidFill>
                  <a:srgbClr val="002060"/>
                </a:solidFill>
                <a:latin typeface="Monotype Koufi" pitchFamily="2" charset="-78"/>
                <a:ea typeface="Monotype Koufi" pitchFamily="2" charset="-78"/>
              </a:rPr>
              <a:t>- صناعة الخزف وتطورها .</a:t>
            </a:r>
          </a:p>
          <a:p>
            <a:pPr marL="0" lvl="0" indent="0">
              <a:buNone/>
            </a:pPr>
            <a:r>
              <a:rPr lang="ar-SA" sz="1400" dirty="0">
                <a:solidFill>
                  <a:srgbClr val="002060"/>
                </a:solidFill>
                <a:latin typeface="Monotype Koufi" pitchFamily="2" charset="-78"/>
                <a:ea typeface="Monotype Koufi" pitchFamily="2" charset="-78"/>
              </a:rPr>
              <a:t>3</a:t>
            </a:r>
            <a:r>
              <a:rPr lang="ar-SA" sz="1400" dirty="0" smtClean="0">
                <a:solidFill>
                  <a:srgbClr val="002060"/>
                </a:solidFill>
                <a:latin typeface="Monotype Koufi" pitchFamily="2" charset="-78"/>
                <a:ea typeface="Monotype Koufi" pitchFamily="2" charset="-78"/>
              </a:rPr>
              <a:t>- معرفة الكتابة في المراحل المبكرة ، حيث كانت مشابه للكتابة الهيروغليفية الموجودة في مصر . </a:t>
            </a:r>
          </a:p>
          <a:p>
            <a:pPr marL="0" lvl="0" indent="0">
              <a:buNone/>
            </a:pPr>
            <a:r>
              <a:rPr lang="ar-SA" sz="1400" dirty="0" smtClean="0">
                <a:solidFill>
                  <a:srgbClr val="002060"/>
                </a:solidFill>
                <a:latin typeface="Monotype Koufi" pitchFamily="2" charset="-78"/>
                <a:ea typeface="Monotype Koufi" pitchFamily="2" charset="-78"/>
              </a:rPr>
              <a:t>هـ- الجانب السياسي وتطوره</a:t>
            </a:r>
          </a:p>
          <a:p>
            <a:pPr marL="0" lvl="0" indent="0">
              <a:buNone/>
            </a:pPr>
            <a:r>
              <a:rPr lang="ar-SA" sz="1400" dirty="0" smtClean="0">
                <a:solidFill>
                  <a:srgbClr val="002060"/>
                </a:solidFill>
                <a:latin typeface="Monotype Koufi" pitchFamily="2" charset="-78"/>
                <a:ea typeface="Monotype Koufi" pitchFamily="2" charset="-78"/>
              </a:rPr>
              <a:t>ز- لم تقتصر الحضارة الايجية على مدينة كريت وحدها وانما انتشرت في اماكن اخرى وقد وجدت بشكل مستقل في جزر بحر ايجة أو على شواطئه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bg2"/>
          </a:solidFill>
        </p:spPr>
        <p:txBody>
          <a:bodyPr/>
          <a:lstStyle/>
          <a:p>
            <a:pPr algn="ctr"/>
            <a:r>
              <a:rPr lang="ar-SA" dirty="0" smtClean="0">
                <a:latin typeface="Simplified Arabic" panose="02020603050405020304" pitchFamily="18" charset="-78"/>
                <a:cs typeface="Simplified Arabic" panose="02020603050405020304" pitchFamily="18" charset="-78"/>
              </a:rPr>
              <a:t>الحضارة الايجية </a:t>
            </a:r>
            <a:endParaRPr lang="ar-SA" dirty="0">
              <a:latin typeface="Simplified Arabic" panose="02020603050405020304" pitchFamily="18" charset="-78"/>
              <a:cs typeface="Simplified Arabic" panose="02020603050405020304" pitchFamily="18" charset="-78"/>
            </a:endParaRPr>
          </a:p>
        </p:txBody>
      </p:sp>
      <p:sp>
        <p:nvSpPr>
          <p:cNvPr id="3" name="عنصر نائب للمحتوى 2"/>
          <p:cNvSpPr>
            <a:spLocks noGrp="1"/>
          </p:cNvSpPr>
          <p:nvPr>
            <p:ph idx="1"/>
          </p:nvPr>
        </p:nvSpPr>
        <p:spPr>
          <a:xfrm>
            <a:off x="822960" y="1100628"/>
            <a:ext cx="7520940" cy="3912548"/>
          </a:xfrm>
          <a:solidFill>
            <a:schemeClr val="bg1">
              <a:lumMod val="65000"/>
            </a:schemeClr>
          </a:solidFill>
        </p:spPr>
        <p:txBody>
          <a:bodyPr>
            <a:normAutofit fontScale="92500" lnSpcReduction="10000"/>
          </a:bodyPr>
          <a:lstStyle/>
          <a:p>
            <a:endParaRPr lang="ar-SA" dirty="0" smtClean="0">
              <a:solidFill>
                <a:schemeClr val="tx1">
                  <a:lumMod val="95000"/>
                  <a:lumOff val="5000"/>
                </a:schemeClr>
              </a:solidFill>
            </a:endParaRPr>
          </a:p>
          <a:p>
            <a:pPr algn="just"/>
            <a:r>
              <a:rPr lang="ar-SA" dirty="0" smtClean="0">
                <a:solidFill>
                  <a:schemeClr val="tx1">
                    <a:lumMod val="95000"/>
                    <a:lumOff val="5000"/>
                  </a:schemeClr>
                </a:solidFill>
              </a:rPr>
              <a:t> </a:t>
            </a:r>
            <a:r>
              <a:rPr lang="ar-SA" dirty="0" smtClean="0">
                <a:solidFill>
                  <a:srgbClr val="002060"/>
                </a:solidFill>
              </a:rPr>
              <a:t>سمية بالحضارة الايجية (نسبة الى بحر ايجة )والتي تسمى كذلك بالحضارة </a:t>
            </a:r>
            <a:r>
              <a:rPr lang="ar-SA" dirty="0" err="1" smtClean="0">
                <a:solidFill>
                  <a:srgbClr val="002060"/>
                </a:solidFill>
              </a:rPr>
              <a:t>الكريتية</a:t>
            </a:r>
            <a:r>
              <a:rPr lang="ar-SA" dirty="0" smtClean="0">
                <a:solidFill>
                  <a:srgbClr val="002060"/>
                </a:solidFill>
              </a:rPr>
              <a:t> (نسبة الى جزيرة كريت وهي اقوى مراكزها أو الحضارة </a:t>
            </a:r>
            <a:r>
              <a:rPr lang="ar-SA" dirty="0" err="1" smtClean="0">
                <a:solidFill>
                  <a:srgbClr val="002060"/>
                </a:solidFill>
              </a:rPr>
              <a:t>المينوية</a:t>
            </a:r>
            <a:r>
              <a:rPr lang="ar-SA" dirty="0" smtClean="0">
                <a:solidFill>
                  <a:srgbClr val="002060"/>
                </a:solidFill>
              </a:rPr>
              <a:t> ( نسبة الى بيت </a:t>
            </a:r>
            <a:r>
              <a:rPr lang="ar-SA" dirty="0" err="1" smtClean="0">
                <a:solidFill>
                  <a:srgbClr val="002060"/>
                </a:solidFill>
              </a:rPr>
              <a:t>مينوس</a:t>
            </a:r>
            <a:r>
              <a:rPr lang="ar-SA" dirty="0" smtClean="0">
                <a:solidFill>
                  <a:srgbClr val="002060"/>
                </a:solidFill>
              </a:rPr>
              <a:t> ) وهو البيت الحاكم الذي سيطر على جزيرة كريت لفترة طويلة .</a:t>
            </a:r>
          </a:p>
          <a:p>
            <a:pPr algn="just"/>
            <a:r>
              <a:rPr lang="ar-SA" dirty="0" smtClean="0">
                <a:solidFill>
                  <a:srgbClr val="002060"/>
                </a:solidFill>
              </a:rPr>
              <a:t>1- انتشرت هذه الحضارة في الجزر المنتشرة في ارجاء بحر ايجة أو على سواحله في الشمال والشرق </a:t>
            </a:r>
          </a:p>
          <a:p>
            <a:pPr algn="just"/>
            <a:r>
              <a:rPr lang="ar-SA" dirty="0" smtClean="0">
                <a:solidFill>
                  <a:srgbClr val="002060"/>
                </a:solidFill>
              </a:rPr>
              <a:t>2- لم تكن يونانية الاصل بل هي حضارة خارجية وأن كان تأثيرها قد امتد الى بلاد اليونان .</a:t>
            </a:r>
          </a:p>
          <a:p>
            <a:pPr algn="just">
              <a:buFont typeface="Wingdings" panose="05000000000000000000" pitchFamily="2" charset="2"/>
              <a:buChar char="v"/>
            </a:pPr>
            <a:r>
              <a:rPr lang="ar-SA" dirty="0" smtClean="0">
                <a:solidFill>
                  <a:srgbClr val="FF0000"/>
                </a:solidFill>
              </a:rPr>
              <a:t>اماكن انتشارها </a:t>
            </a:r>
          </a:p>
          <a:p>
            <a:pPr marL="0" indent="0" algn="just"/>
            <a:r>
              <a:rPr lang="ar-SA" dirty="0" smtClean="0">
                <a:solidFill>
                  <a:schemeClr val="tx2">
                    <a:lumMod val="75000"/>
                  </a:schemeClr>
                </a:solidFill>
              </a:rPr>
              <a:t>بدأت تظهر في مناطق متفرقة من المنطقة التي تطل على هذا البحر او التي تقع على مقربة منه ابتداء من العصر الحجري الحديث ، وكانت اهم مراكزها التي وصلت فيها درجة الحضارة الى درجة كبيرة من الازدهار هي جزيرة كريت حوالي نهاية الالف الثالثة قبل الميلاد وهي الفترة التي استعمل فيها المعادن وبدأت هذه الجزيرة تؤثر على بلاد اليونان بحضارتها حوالي 1600 ق.م.</a:t>
            </a:r>
          </a:p>
          <a:p>
            <a:pPr marL="0" indent="0" algn="just"/>
            <a:r>
              <a:rPr lang="ar-SA" dirty="0" smtClean="0">
                <a:solidFill>
                  <a:schemeClr val="tx2">
                    <a:lumMod val="75000"/>
                  </a:schemeClr>
                </a:solidFill>
              </a:rPr>
              <a:t>انتشرت هذه الحضارة في جميع انحاء الجزيرة لكنها كانت في او اوج ازدهارها في منطقتين :-</a:t>
            </a:r>
          </a:p>
          <a:p>
            <a:pPr marL="0" indent="0" algn="just"/>
            <a:r>
              <a:rPr lang="ar-SA" dirty="0" smtClean="0">
                <a:solidFill>
                  <a:schemeClr val="tx2">
                    <a:lumMod val="75000"/>
                  </a:schemeClr>
                </a:solidFill>
              </a:rPr>
              <a:t>1- مدينة </a:t>
            </a:r>
            <a:r>
              <a:rPr lang="ar-SA" dirty="0" err="1" smtClean="0">
                <a:solidFill>
                  <a:schemeClr val="tx2">
                    <a:lumMod val="75000"/>
                  </a:schemeClr>
                </a:solidFill>
              </a:rPr>
              <a:t>كونسوس</a:t>
            </a:r>
            <a:r>
              <a:rPr lang="ar-SA" dirty="0" smtClean="0">
                <a:solidFill>
                  <a:schemeClr val="tx2">
                    <a:lumMod val="75000"/>
                  </a:schemeClr>
                </a:solidFill>
              </a:rPr>
              <a:t> تقع في وسط الساحل الشمالي للجزيرة على التل الذي سميت المدينة باسمه .</a:t>
            </a:r>
          </a:p>
          <a:p>
            <a:pPr marL="0" indent="0" algn="just"/>
            <a:r>
              <a:rPr lang="ar-SA" dirty="0" smtClean="0">
                <a:solidFill>
                  <a:schemeClr val="tx2">
                    <a:lumMod val="75000"/>
                  </a:schemeClr>
                </a:solidFill>
              </a:rPr>
              <a:t>2- مدينة </a:t>
            </a:r>
            <a:r>
              <a:rPr lang="ar-SA" dirty="0" err="1" smtClean="0">
                <a:solidFill>
                  <a:schemeClr val="tx2">
                    <a:lumMod val="75000"/>
                  </a:schemeClr>
                </a:solidFill>
              </a:rPr>
              <a:t>فايستوس</a:t>
            </a:r>
            <a:r>
              <a:rPr lang="ar-SA" dirty="0" smtClean="0">
                <a:solidFill>
                  <a:schemeClr val="tx2">
                    <a:lumMod val="75000"/>
                  </a:schemeClr>
                </a:solidFill>
              </a:rPr>
              <a:t> التي تقع على مساحة بسيطة من الساحل الجنوبي للجزيرة .</a:t>
            </a:r>
            <a:endParaRPr lang="ar-SA" dirty="0">
              <a:solidFill>
                <a:schemeClr val="tx2">
                  <a:lumMod val="75000"/>
                </a:schemeClr>
              </a:solidFill>
            </a:endParaRPr>
          </a:p>
        </p:txBody>
      </p:sp>
    </p:spTree>
    <p:extLst>
      <p:ext uri="{BB962C8B-B14F-4D97-AF65-F5344CB8AC3E}">
        <p14:creationId xmlns:p14="http://schemas.microsoft.com/office/powerpoint/2010/main" val="1742621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3">
              <a:lumMod val="20000"/>
              <a:lumOff val="80000"/>
            </a:schemeClr>
          </a:solidFill>
        </p:spPr>
        <p:txBody>
          <a:bodyPr/>
          <a:lstStyle/>
          <a:p>
            <a:pPr algn="r"/>
            <a:r>
              <a:rPr lang="ar-SA" dirty="0">
                <a:latin typeface="Simplified Arabic" panose="02020603050405020304" pitchFamily="18" charset="-78"/>
                <a:cs typeface="Simplified Arabic" panose="02020603050405020304" pitchFamily="18" charset="-78"/>
              </a:rPr>
              <a:t>الحضارة الايجية </a:t>
            </a:r>
            <a:endParaRPr lang="ar-SA" dirty="0"/>
          </a:p>
        </p:txBody>
      </p:sp>
      <p:sp>
        <p:nvSpPr>
          <p:cNvPr id="3" name="عنصر نائب للمحتوى 2"/>
          <p:cNvSpPr>
            <a:spLocks noGrp="1"/>
          </p:cNvSpPr>
          <p:nvPr>
            <p:ph idx="1"/>
          </p:nvPr>
        </p:nvSpPr>
        <p:spPr>
          <a:solidFill>
            <a:schemeClr val="accent3"/>
          </a:solidFill>
        </p:spPr>
        <p:txBody>
          <a:bodyPr>
            <a:normAutofit lnSpcReduction="10000"/>
          </a:bodyPr>
          <a:lstStyle/>
          <a:p>
            <a:pPr>
              <a:buFont typeface="Wingdings" panose="05000000000000000000" pitchFamily="2" charset="2"/>
              <a:buChar char="v"/>
            </a:pPr>
            <a:r>
              <a:rPr lang="ar-SA" dirty="0" smtClean="0"/>
              <a:t>من المظاهر الحضارية في هاتان المدينتان هو </a:t>
            </a:r>
          </a:p>
          <a:p>
            <a:r>
              <a:rPr lang="ar-SA" dirty="0" smtClean="0"/>
              <a:t>اولاً :- الفن المعماري </a:t>
            </a:r>
          </a:p>
          <a:p>
            <a:pPr>
              <a:buFont typeface="Wingdings" panose="05000000000000000000" pitchFamily="2" charset="2"/>
              <a:buChar char="Ø"/>
            </a:pPr>
            <a:r>
              <a:rPr lang="ar-SA" dirty="0"/>
              <a:t> </a:t>
            </a:r>
            <a:r>
              <a:rPr lang="ar-SA" dirty="0" smtClean="0"/>
              <a:t> </a:t>
            </a:r>
            <a:r>
              <a:rPr lang="ar-SA" b="0" dirty="0" smtClean="0"/>
              <a:t>وصل الى درجة لابأس بها في هذه المرحلة حوالي 2000 ق.م. نجد قصراً في كلا المدينتين بلغ من قوة بنائه أنه استمر قائم عدة قرون </a:t>
            </a:r>
          </a:p>
          <a:p>
            <a:pPr>
              <a:buFont typeface="Wingdings" panose="05000000000000000000" pitchFamily="2" charset="2"/>
              <a:buChar char="Ø"/>
            </a:pPr>
            <a:r>
              <a:rPr lang="ar-SA" dirty="0" smtClean="0"/>
              <a:t> صناعة الخزف </a:t>
            </a:r>
          </a:p>
          <a:p>
            <a:pPr marL="0" indent="0"/>
            <a:r>
              <a:rPr lang="ar-SA" b="0" dirty="0" smtClean="0"/>
              <a:t>بلغت مرحلة كبيرة من التقدم . فالأواني ابتدأت بطلاء اسود تظهر عليه رسوم زخرفية غير منفصلة باللون الابيض أو الاحمر أو البرتقالي لن تلبث أن تطورت بعد ذلك لتضم رسوماً  وصوراً منفصلة للحياة النباتية والحيوانية والبحرية الى جانب مناظر أخرى مقتبسة مما كان يرسم على جدار القصور والمنازل . </a:t>
            </a:r>
          </a:p>
          <a:p>
            <a:pPr marL="0" indent="0"/>
            <a:r>
              <a:rPr lang="ar-SA" dirty="0" smtClean="0"/>
              <a:t>ثانياً :- الكتابة </a:t>
            </a:r>
          </a:p>
          <a:p>
            <a:pPr marL="0" indent="0"/>
            <a:r>
              <a:rPr lang="ar-SA" b="0" dirty="0" smtClean="0"/>
              <a:t>ظهرت الكتابة في بادئ الامر في شكل صور على نمط الكتابة الهيروغليفية تمثل كل صورة منها كلمة ، لكنها تطورت بعد ذلك لتخدم معيارا اوسع من الحياة الثقافية لم يعد يحتمل بطئ كتابة الصور فحلت محلها كتابة في شكل خطوط ربما كان كل خط منها يمثل مقطعاً .</a:t>
            </a:r>
            <a:endParaRPr lang="ar-SA" b="0" dirty="0"/>
          </a:p>
        </p:txBody>
      </p:sp>
    </p:spTree>
    <p:extLst>
      <p:ext uri="{BB962C8B-B14F-4D97-AF65-F5344CB8AC3E}">
        <p14:creationId xmlns:p14="http://schemas.microsoft.com/office/powerpoint/2010/main" val="1355466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6">
              <a:lumMod val="60000"/>
              <a:lumOff val="40000"/>
            </a:schemeClr>
          </a:solidFill>
        </p:spPr>
        <p:txBody>
          <a:bodyPr/>
          <a:lstStyle/>
          <a:p>
            <a:pPr algn="r"/>
            <a:r>
              <a:rPr lang="ar-SA" dirty="0">
                <a:latin typeface="Simplified Arabic" panose="02020603050405020304" pitchFamily="18" charset="-78"/>
                <a:cs typeface="Simplified Arabic" panose="02020603050405020304" pitchFamily="18" charset="-78"/>
              </a:rPr>
              <a:t>الحضارة الايجية </a:t>
            </a:r>
            <a:endParaRPr lang="ar-SA" dirty="0"/>
          </a:p>
        </p:txBody>
      </p:sp>
      <p:sp>
        <p:nvSpPr>
          <p:cNvPr id="3" name="عنصر نائب للمحتوى 2"/>
          <p:cNvSpPr>
            <a:spLocks noGrp="1"/>
          </p:cNvSpPr>
          <p:nvPr>
            <p:ph idx="1"/>
          </p:nvPr>
        </p:nvSpPr>
        <p:spPr>
          <a:solidFill>
            <a:schemeClr val="bg2">
              <a:lumMod val="75000"/>
            </a:schemeClr>
          </a:solidFill>
        </p:spPr>
        <p:txBody>
          <a:bodyPr/>
          <a:lstStyle/>
          <a:p>
            <a:pPr lvl="0">
              <a:buFont typeface="Wingdings" panose="05000000000000000000" pitchFamily="2" charset="2"/>
              <a:buChar char="v"/>
            </a:pPr>
            <a:r>
              <a:rPr lang="ar-SA" dirty="0">
                <a:solidFill>
                  <a:srgbClr val="002060"/>
                </a:solidFill>
                <a:latin typeface="Monotype Koufi" pitchFamily="2" charset="-78"/>
                <a:ea typeface="Monotype Koufi" pitchFamily="2" charset="-78"/>
              </a:rPr>
              <a:t> الجانب السياسي </a:t>
            </a:r>
            <a:r>
              <a:rPr lang="ar-SA" dirty="0" smtClean="0">
                <a:solidFill>
                  <a:srgbClr val="002060"/>
                </a:solidFill>
                <a:latin typeface="Monotype Koufi" pitchFamily="2" charset="-78"/>
                <a:ea typeface="Monotype Koufi" pitchFamily="2" charset="-78"/>
              </a:rPr>
              <a:t>وتطوره </a:t>
            </a:r>
          </a:p>
          <a:p>
            <a:pPr marL="0" lvl="0" indent="0"/>
            <a:r>
              <a:rPr lang="ar-SA" b="0" dirty="0" smtClean="0">
                <a:solidFill>
                  <a:srgbClr val="002060"/>
                </a:solidFill>
                <a:latin typeface="Monotype Koufi" pitchFamily="2" charset="-78"/>
                <a:ea typeface="Monotype Koufi" pitchFamily="2" charset="-78"/>
              </a:rPr>
              <a:t>وفي الفترة بين 1600 و 1400 وصل الجانب السياسي في الحضارة </a:t>
            </a:r>
            <a:r>
              <a:rPr lang="ar-SA" b="0" dirty="0" err="1" smtClean="0">
                <a:solidFill>
                  <a:srgbClr val="002060"/>
                </a:solidFill>
                <a:latin typeface="Monotype Koufi" pitchFamily="2" charset="-78"/>
                <a:ea typeface="Monotype Koufi" pitchFamily="2" charset="-78"/>
              </a:rPr>
              <a:t>الكريتية</a:t>
            </a:r>
            <a:r>
              <a:rPr lang="ar-SA" b="0" dirty="0" smtClean="0">
                <a:solidFill>
                  <a:srgbClr val="002060"/>
                </a:solidFill>
                <a:latin typeface="Monotype Koufi" pitchFamily="2" charset="-78"/>
                <a:ea typeface="Monotype Koufi" pitchFamily="2" charset="-78"/>
              </a:rPr>
              <a:t> الى درجة من النضج حيث لم تعد معه الجزيرة مجرد دويلات أو مراكز حضارية متناثرة . و أنما ظهر هناك نوع من الترابط بين هذه الدويلات أو المراكز اتخذ شكل سيادة احداها ، وهي </a:t>
            </a:r>
            <a:r>
              <a:rPr lang="ar-SA" b="0" dirty="0" err="1" smtClean="0">
                <a:solidFill>
                  <a:srgbClr val="002060"/>
                </a:solidFill>
                <a:latin typeface="Monotype Koufi" pitchFamily="2" charset="-78"/>
                <a:ea typeface="Monotype Koufi" pitchFamily="2" charset="-78"/>
              </a:rPr>
              <a:t>كنوسوس</a:t>
            </a:r>
            <a:r>
              <a:rPr lang="ar-SA" b="0" dirty="0" smtClean="0">
                <a:solidFill>
                  <a:srgbClr val="002060"/>
                </a:solidFill>
                <a:latin typeface="Monotype Koufi" pitchFamily="2" charset="-78"/>
                <a:ea typeface="Monotype Koufi" pitchFamily="2" charset="-78"/>
              </a:rPr>
              <a:t> على كافة انحاء الجزيرة وهذه السيادة بلغت ذروتها في القرن الخامس عشر ق.م حيث اصبح ملوك هذه المدينة سادة بحر ايجة وسيطروا بأساطيلهم على الجزر الموجودة بهذا البحر .</a:t>
            </a:r>
          </a:p>
          <a:p>
            <a:pPr marL="0" lvl="0" indent="0"/>
            <a:r>
              <a:rPr lang="ar-SA" b="0" dirty="0">
                <a:solidFill>
                  <a:srgbClr val="002060"/>
                </a:solidFill>
                <a:latin typeface="Monotype Koufi" pitchFamily="2" charset="-78"/>
                <a:ea typeface="Monotype Koufi" pitchFamily="2" charset="-78"/>
              </a:rPr>
              <a:t> </a:t>
            </a:r>
            <a:r>
              <a:rPr lang="ar-SA" b="0" dirty="0" smtClean="0">
                <a:solidFill>
                  <a:srgbClr val="002060"/>
                </a:solidFill>
                <a:latin typeface="Monotype Koufi" pitchFamily="2" charset="-78"/>
                <a:ea typeface="Monotype Koufi" pitchFamily="2" charset="-78"/>
              </a:rPr>
              <a:t>   </a:t>
            </a:r>
            <a:r>
              <a:rPr lang="ar-SA" dirty="0" smtClean="0">
                <a:solidFill>
                  <a:schemeClr val="accent2">
                    <a:lumMod val="75000"/>
                  </a:schemeClr>
                </a:solidFill>
                <a:latin typeface="Monotype Koufi" pitchFamily="2" charset="-78"/>
                <a:ea typeface="Monotype Koufi" pitchFamily="2" charset="-78"/>
              </a:rPr>
              <a:t>وفيما يخص الجانب المعماري </a:t>
            </a:r>
            <a:endParaRPr lang="ar-SA" dirty="0">
              <a:solidFill>
                <a:schemeClr val="accent2">
                  <a:lumMod val="75000"/>
                </a:schemeClr>
              </a:solidFill>
              <a:latin typeface="Monotype Koufi" pitchFamily="2" charset="-78"/>
              <a:ea typeface="Monotype Koufi" pitchFamily="2" charset="-78"/>
            </a:endParaRPr>
          </a:p>
          <a:p>
            <a:r>
              <a:rPr lang="ar-SA" b="0" dirty="0" smtClean="0"/>
              <a:t>    بدأت القصور تقام على طراز أعظم  ، وبدأت جدرانها تزين برسوم تبين أوجه الحياة المختلفة في كريت مثل الاستعراضات والحفلات وما يمارسه أو ينغمس فيه سكان المدينة من جوانب الحياة ، بل ان بعض هذه الرسوم كان يتناول مواضيع ومناظر في خارج كريت من بينها مثلا بض المناظر الطبيعية في مصر . </a:t>
            </a:r>
            <a:endParaRPr lang="ar-SA" b="0" dirty="0"/>
          </a:p>
        </p:txBody>
      </p:sp>
    </p:spTree>
    <p:extLst>
      <p:ext uri="{BB962C8B-B14F-4D97-AF65-F5344CB8AC3E}">
        <p14:creationId xmlns:p14="http://schemas.microsoft.com/office/powerpoint/2010/main" val="1894104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tx2">
              <a:lumMod val="40000"/>
              <a:lumOff val="60000"/>
            </a:schemeClr>
          </a:solidFill>
        </p:spPr>
        <p:txBody>
          <a:bodyPr/>
          <a:lstStyle/>
          <a:p>
            <a:pPr algn="ctr"/>
            <a:r>
              <a:rPr lang="ar-SA" dirty="0">
                <a:latin typeface="Simplified Arabic" panose="02020603050405020304" pitchFamily="18" charset="-78"/>
                <a:cs typeface="Simplified Arabic" panose="02020603050405020304" pitchFamily="18" charset="-78"/>
              </a:rPr>
              <a:t>الحضارة الايجية </a:t>
            </a:r>
            <a:endParaRPr lang="ar-SA" dirty="0"/>
          </a:p>
        </p:txBody>
      </p:sp>
      <p:sp>
        <p:nvSpPr>
          <p:cNvPr id="3" name="عنصر نائب للمحتوى 2"/>
          <p:cNvSpPr>
            <a:spLocks noGrp="1"/>
          </p:cNvSpPr>
          <p:nvPr>
            <p:ph idx="1"/>
          </p:nvPr>
        </p:nvSpPr>
        <p:spPr>
          <a:solidFill>
            <a:schemeClr val="accent2">
              <a:lumMod val="60000"/>
              <a:lumOff val="40000"/>
            </a:schemeClr>
          </a:solidFill>
        </p:spPr>
        <p:txBody>
          <a:bodyPr/>
          <a:lstStyle/>
          <a:p>
            <a:endParaRPr lang="ar-SA" b="0" dirty="0" smtClean="0">
              <a:solidFill>
                <a:srgbClr val="7030A0"/>
              </a:solidFill>
            </a:endParaRPr>
          </a:p>
          <a:p>
            <a:pPr algn="just"/>
            <a:r>
              <a:rPr lang="ar-SA" b="0" dirty="0" smtClean="0">
                <a:solidFill>
                  <a:srgbClr val="7030A0"/>
                </a:solidFill>
              </a:rPr>
              <a:t>        وفي غير الجانب المعماري من هذه المرحلة الحضارة نجد أن سكان </a:t>
            </a:r>
            <a:r>
              <a:rPr lang="ar-SA" b="0" dirty="0" err="1" smtClean="0">
                <a:solidFill>
                  <a:srgbClr val="7030A0"/>
                </a:solidFill>
              </a:rPr>
              <a:t>كنوسوس</a:t>
            </a:r>
            <a:r>
              <a:rPr lang="ar-SA" b="0" dirty="0" smtClean="0">
                <a:solidFill>
                  <a:srgbClr val="7030A0"/>
                </a:solidFill>
              </a:rPr>
              <a:t> كانوا قد بدأوا يعرفون ألوانا اخرى من التقدم سواء في الجوانب الترفيهية من حياتهم أو في تلك التي تتعلق بضرورات معاشهم . فقد عرفوا المسرح وعرفوا بعض أنواع الترف مثل مشاهدة مصارعة الثيران ، كذلك عرفوا نوع متقدما من الكتابة كفيلا بأن يغطي أوجه نشاط أسرع وأكثر تعدداً من ذي قبل . بحيث لم يعد يلائمها البطء الذي تفرضه الطريقة القديمة في الكتابة . كما ظهرت في كتابتهم الجديدة الارقام والكسور بما يوحي به هذا من نشاط  وتشعب في المعاملات التجارية المحلية وغير المحلية - وهو جانب استدعى إلى جانب هذه المعرفة ، معرفة اخرى ملازمة لها بالعملة المعدنية التي من شأنها أن تسهم في تسهيل وتنشيط هذه المعاملات .</a:t>
            </a:r>
            <a:endParaRPr lang="ar-SA" b="0" dirty="0">
              <a:solidFill>
                <a:srgbClr val="7030A0"/>
              </a:solidFill>
            </a:endParaRPr>
          </a:p>
        </p:txBody>
      </p:sp>
    </p:spTree>
    <p:extLst>
      <p:ext uri="{BB962C8B-B14F-4D97-AF65-F5344CB8AC3E}">
        <p14:creationId xmlns:p14="http://schemas.microsoft.com/office/powerpoint/2010/main" val="16653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 name="عنوان 3"/>
          <p:cNvSpPr>
            <a:spLocks noGrp="1"/>
          </p:cNvSpPr>
          <p:nvPr>
            <p:ph type="title" idx="4294967295"/>
          </p:nvPr>
        </p:nvSpPr>
        <p:spPr>
          <a:xfrm rot="19140000">
            <a:off x="50755" y="1348895"/>
            <a:ext cx="2927187" cy="2452286"/>
          </a:xfrm>
        </p:spPr>
        <p:txBody>
          <a:bodyPr/>
          <a:lstStyle/>
          <a:p>
            <a:pPr algn="ctr"/>
            <a:r>
              <a:rPr lang="ar-SA" dirty="0"/>
              <a:t>شكراً </a:t>
            </a:r>
            <a:r>
              <a:rPr lang="ar-SA" dirty="0" smtClean="0"/>
              <a:t>لحسن استماعكم </a:t>
            </a:r>
            <a:endParaRPr lang="ar-SA" dirty="0"/>
          </a:p>
        </p:txBody>
      </p:sp>
      <p:pic>
        <p:nvPicPr>
          <p:cNvPr id="1027" name="Picture 3" descr="C:\Program Files (x86)\Microsoft Office\MEDIA\CAGCAT10\j0281904.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19872" y="297517"/>
            <a:ext cx="4464495" cy="44276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670746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زوايا">
  <a:themeElements>
    <a:clrScheme name="زوايا">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زوايا">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زوايا">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1447</TotalTime>
  <Words>1020</Words>
  <Application>Microsoft Office PowerPoint</Application>
  <PresentationFormat>عرض على الشاشة (3:4)‏</PresentationFormat>
  <Paragraphs>73</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زوايا</vt:lpstr>
      <vt:lpstr>  محاضرات  حضارات العالم القديم    مدرس المادة   د. ذكرى عواد ياسر    </vt:lpstr>
      <vt:lpstr>المحاضرة الأولى  (مفردات المنهج والمصادر ) </vt:lpstr>
      <vt:lpstr> (المحاضرة الاولى  ) </vt:lpstr>
      <vt:lpstr>  المحاضرة الثانية   المحاضرة الآولى   </vt:lpstr>
      <vt:lpstr>الحضارة الايجية </vt:lpstr>
      <vt:lpstr>الحضارة الايجية </vt:lpstr>
      <vt:lpstr>الحضارة الايجية </vt:lpstr>
      <vt:lpstr>الحضارة الايجية </vt:lpstr>
      <vt:lpstr>شكراً لحسن استماعكم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كلية التربية للعلوم الإنسانية  قسم التاريخ       محاضرات  منهج البحـث العلمي الـتاريخي   مدرس المادة : نضال محمد قمبر</dc:title>
  <dc:creator>rwaaa</dc:creator>
  <cp:lastModifiedBy>HMF</cp:lastModifiedBy>
  <cp:revision>62</cp:revision>
  <dcterms:created xsi:type="dcterms:W3CDTF">2016-02-06T06:48:33Z</dcterms:created>
  <dcterms:modified xsi:type="dcterms:W3CDTF">2020-12-13T21:07:33Z</dcterms:modified>
</cp:coreProperties>
</file>